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4"/>
  </p:notesMasterIdLst>
  <p:handoutMasterIdLst>
    <p:handoutMasterId r:id="rId15"/>
  </p:handoutMasterIdLst>
  <p:sldIdLst>
    <p:sldId id="542" r:id="rId2"/>
    <p:sldId id="507" r:id="rId3"/>
    <p:sldId id="508" r:id="rId4"/>
    <p:sldId id="506" r:id="rId5"/>
    <p:sldId id="516" r:id="rId6"/>
    <p:sldId id="540" r:id="rId7"/>
    <p:sldId id="510" r:id="rId8"/>
    <p:sldId id="511" r:id="rId9"/>
    <p:sldId id="512" r:id="rId10"/>
    <p:sldId id="531" r:id="rId11"/>
    <p:sldId id="532" r:id="rId12"/>
    <p:sldId id="509" r:id="rId13"/>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z="1000">
                <a:latin typeface="Arial" panose="020B0604020202020204" pitchFamily="34" charset="0"/>
                <a:cs typeface="Arial" panose="020B0604020202020204" pitchFamily="34" charset="0"/>
              </a:rPr>
              <a:t>Class – The Life Of Christ (225)</a:t>
            </a: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a:latin typeface="Arial" panose="020B0604020202020204" pitchFamily="34" charset="0"/>
                <a:cs typeface="Arial" panose="020B0604020202020204" pitchFamily="34" charset="0"/>
              </a:rPr>
              <a:t>9/9/2020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r>
              <a:rPr lang="en-US"/>
              <a:t>Class – The Life Of Christ (225)</a:t>
            </a:r>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r>
              <a:rPr lang="en-US"/>
              <a:t>9/9/2020 pm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2143EF7C-573D-41BB-88D7-F1CC31034CDD}"/>
              </a:ext>
            </a:extLst>
          </p:cNvPr>
          <p:cNvSpPr>
            <a:spLocks noGrp="1"/>
          </p:cNvSpPr>
          <p:nvPr>
            <p:ph type="dt" idx="1"/>
          </p:nvPr>
        </p:nvSpPr>
        <p:spPr/>
        <p:txBody>
          <a:bodyPr/>
          <a:lstStyle/>
          <a:p>
            <a:r>
              <a:rPr lang="en-US"/>
              <a:t>9/9/2020 pm</a:t>
            </a:r>
          </a:p>
        </p:txBody>
      </p:sp>
      <p:sp>
        <p:nvSpPr>
          <p:cNvPr id="6" name="Footer Placeholder 5">
            <a:extLst>
              <a:ext uri="{FF2B5EF4-FFF2-40B4-BE49-F238E27FC236}">
                <a16:creationId xmlns:a16="http://schemas.microsoft.com/office/drawing/2014/main" id="{409655E2-9F99-4F08-BD46-03EDB9D6E122}"/>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36852C10-D665-470D-B9D9-A36DCB56A612}"/>
              </a:ext>
            </a:extLst>
          </p:cNvPr>
          <p:cNvSpPr>
            <a:spLocks noGrp="1"/>
          </p:cNvSpPr>
          <p:nvPr>
            <p:ph type="hdr" sz="quarter"/>
          </p:nvPr>
        </p:nvSpPr>
        <p:spPr/>
        <p:txBody>
          <a:bodyPr/>
          <a:lstStyle/>
          <a:p>
            <a:r>
              <a:rPr lang="en-US"/>
              <a:t>Class – The Life Of Christ (225)</a:t>
            </a:r>
          </a:p>
        </p:txBody>
      </p:sp>
    </p:spTree>
    <p:extLst>
      <p:ext uri="{BB962C8B-B14F-4D97-AF65-F5344CB8AC3E}">
        <p14:creationId xmlns:p14="http://schemas.microsoft.com/office/powerpoint/2010/main" val="6850199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“Part of God’s plan of salvation” - 1 John 2:1; Galatians 6:1; </a:t>
            </a:r>
          </a:p>
          <a:p>
            <a:pPr algn="l"/>
            <a:r>
              <a:rPr lang="en-US" dirty="0"/>
              <a:t>Every step taken is in hope of restoration through repentance. </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10</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9F81261F-6341-43CE-8B0F-873583ED2799}"/>
              </a:ext>
            </a:extLst>
          </p:cNvPr>
          <p:cNvSpPr>
            <a:spLocks noGrp="1"/>
          </p:cNvSpPr>
          <p:nvPr>
            <p:ph type="dt" idx="1"/>
          </p:nvPr>
        </p:nvSpPr>
        <p:spPr/>
        <p:txBody>
          <a:bodyPr/>
          <a:lstStyle/>
          <a:p>
            <a:r>
              <a:rPr lang="en-US"/>
              <a:t>9/9/2020 pm</a:t>
            </a:r>
          </a:p>
        </p:txBody>
      </p:sp>
      <p:sp>
        <p:nvSpPr>
          <p:cNvPr id="6" name="Footer Placeholder 5">
            <a:extLst>
              <a:ext uri="{FF2B5EF4-FFF2-40B4-BE49-F238E27FC236}">
                <a16:creationId xmlns:a16="http://schemas.microsoft.com/office/drawing/2014/main" id="{1BFAF3FC-14A2-4A15-ADD7-65510CA78D66}"/>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A813FC38-692D-4199-AA7B-79062D5E1D58}"/>
              </a:ext>
            </a:extLst>
          </p:cNvPr>
          <p:cNvSpPr>
            <a:spLocks noGrp="1"/>
          </p:cNvSpPr>
          <p:nvPr>
            <p:ph type="hdr" sz="quarter"/>
          </p:nvPr>
        </p:nvSpPr>
        <p:spPr/>
        <p:txBody>
          <a:bodyPr/>
          <a:lstStyle/>
          <a:p>
            <a:r>
              <a:rPr lang="en-US"/>
              <a:t>Class – The Life Of Christ (225)</a:t>
            </a:r>
          </a:p>
        </p:txBody>
      </p:sp>
    </p:spTree>
    <p:extLst>
      <p:ext uri="{BB962C8B-B14F-4D97-AF65-F5344CB8AC3E}">
        <p14:creationId xmlns:p14="http://schemas.microsoft.com/office/powerpoint/2010/main" val="9382754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“Part of God’s plan of salvation” - 1 John 2:1; Galatians 6:1; </a:t>
            </a:r>
          </a:p>
          <a:p>
            <a:pPr algn="l"/>
            <a:r>
              <a:rPr lang="en-US" dirty="0"/>
              <a:t>Every step taken is in hope of restoration through repentance. </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11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5305D6BF-EED7-4C37-93B5-7DDDB1AFC8C2}"/>
              </a:ext>
            </a:extLst>
          </p:cNvPr>
          <p:cNvSpPr>
            <a:spLocks noGrp="1"/>
          </p:cNvSpPr>
          <p:nvPr>
            <p:ph type="dt" idx="1"/>
          </p:nvPr>
        </p:nvSpPr>
        <p:spPr/>
        <p:txBody>
          <a:bodyPr/>
          <a:lstStyle/>
          <a:p>
            <a:r>
              <a:rPr lang="en-US"/>
              <a:t>9/9/2020 pm</a:t>
            </a:r>
          </a:p>
        </p:txBody>
      </p:sp>
      <p:sp>
        <p:nvSpPr>
          <p:cNvPr id="6" name="Footer Placeholder 5">
            <a:extLst>
              <a:ext uri="{FF2B5EF4-FFF2-40B4-BE49-F238E27FC236}">
                <a16:creationId xmlns:a16="http://schemas.microsoft.com/office/drawing/2014/main" id="{DE50BE62-986D-4981-9242-AB6318425A09}"/>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8462A08C-63A5-4E42-90EE-184275C22E3E}"/>
              </a:ext>
            </a:extLst>
          </p:cNvPr>
          <p:cNvSpPr>
            <a:spLocks noGrp="1"/>
          </p:cNvSpPr>
          <p:nvPr>
            <p:ph type="hdr" sz="quarter"/>
          </p:nvPr>
        </p:nvSpPr>
        <p:spPr/>
        <p:txBody>
          <a:bodyPr/>
          <a:lstStyle/>
          <a:p>
            <a:r>
              <a:rPr lang="en-US"/>
              <a:t>Class – The Life Of Christ (225)</a:t>
            </a:r>
          </a:p>
        </p:txBody>
      </p:sp>
    </p:spTree>
    <p:extLst>
      <p:ext uri="{BB962C8B-B14F-4D97-AF65-F5344CB8AC3E}">
        <p14:creationId xmlns:p14="http://schemas.microsoft.com/office/powerpoint/2010/main" val="11020127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latin typeface="Lucida Bright" panose="02040602050505020304" pitchFamily="18" charset="0"/>
              </a:rPr>
              <a:t>The word for </a:t>
            </a:r>
            <a:r>
              <a:rPr lang="en-US" b="1" i="1" dirty="0">
                <a:latin typeface="Lucida Bright" panose="02040602050505020304" pitchFamily="18" charset="0"/>
              </a:rPr>
              <a:t>“show him his fault”</a:t>
            </a:r>
            <a:r>
              <a:rPr lang="en-US" dirty="0">
                <a:latin typeface="Lucida Bright" panose="02040602050505020304" pitchFamily="18" charset="0"/>
              </a:rPr>
              <a:t> carries the idea of presenting evidence and making a case. “contextually, by conviction to bring to light, to expose” (Thayer)</a:t>
            </a:r>
          </a:p>
          <a:p>
            <a:pPr algn="l"/>
            <a:r>
              <a:rPr lang="en-US" dirty="0"/>
              <a:t>Joshua chapter 22 - the offensive altar. </a:t>
            </a:r>
          </a:p>
          <a:p>
            <a:pPr algn="l"/>
            <a:r>
              <a:rPr lang="en-US" dirty="0"/>
              <a:t>Vs. 10-12 - an altar built.</a:t>
            </a:r>
          </a:p>
          <a:p>
            <a:pPr algn="l"/>
            <a:r>
              <a:rPr lang="en-US" dirty="0"/>
              <a:t>Vs. 13-20 - the sin as the 9 ½ tribes understood it. They equated it to what </a:t>
            </a:r>
            <a:r>
              <a:rPr lang="en-US" dirty="0" err="1"/>
              <a:t>Achan</a:t>
            </a:r>
            <a:r>
              <a:rPr lang="en-US" dirty="0"/>
              <a:t> did!</a:t>
            </a:r>
          </a:p>
          <a:p>
            <a:pPr algn="l"/>
            <a:r>
              <a:rPr lang="en-US" dirty="0"/>
              <a:t>Vs. 21-29 - the explanation by the 2 ½ tribes. (note vs. 24-25)</a:t>
            </a:r>
          </a:p>
          <a:p>
            <a:pPr algn="l"/>
            <a:r>
              <a:rPr lang="en-US" dirty="0"/>
              <a:t>Vs. 30-34 - the reconciliation.</a:t>
            </a:r>
          </a:p>
          <a:p>
            <a:pPr algn="l"/>
            <a:endParaRPr lang="en-US" dirty="0"/>
          </a:p>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12</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6C658675-7E63-40DB-AE47-EBA5BE191554}"/>
              </a:ext>
            </a:extLst>
          </p:cNvPr>
          <p:cNvSpPr>
            <a:spLocks noGrp="1"/>
          </p:cNvSpPr>
          <p:nvPr>
            <p:ph type="dt" idx="1"/>
          </p:nvPr>
        </p:nvSpPr>
        <p:spPr/>
        <p:txBody>
          <a:bodyPr/>
          <a:lstStyle/>
          <a:p>
            <a:r>
              <a:rPr lang="en-US"/>
              <a:t>9/9/2020 pm</a:t>
            </a:r>
          </a:p>
        </p:txBody>
      </p:sp>
      <p:sp>
        <p:nvSpPr>
          <p:cNvPr id="6" name="Footer Placeholder 5">
            <a:extLst>
              <a:ext uri="{FF2B5EF4-FFF2-40B4-BE49-F238E27FC236}">
                <a16:creationId xmlns:a16="http://schemas.microsoft.com/office/drawing/2014/main" id="{1D11540C-62D3-49D1-9A8A-73C620D399BE}"/>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D086171D-0782-48EC-AC92-BACDBA810E07}"/>
              </a:ext>
            </a:extLst>
          </p:cNvPr>
          <p:cNvSpPr>
            <a:spLocks noGrp="1"/>
          </p:cNvSpPr>
          <p:nvPr>
            <p:ph type="hdr" sz="quarter"/>
          </p:nvPr>
        </p:nvSpPr>
        <p:spPr/>
        <p:txBody>
          <a:bodyPr/>
          <a:lstStyle/>
          <a:p>
            <a:r>
              <a:rPr lang="en-US"/>
              <a:t>Class – The Life Of Christ (225)</a:t>
            </a:r>
          </a:p>
        </p:txBody>
      </p:sp>
    </p:spTree>
    <p:extLst>
      <p:ext uri="{BB962C8B-B14F-4D97-AF65-F5344CB8AC3E}">
        <p14:creationId xmlns:p14="http://schemas.microsoft.com/office/powerpoint/2010/main" val="41864281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Gal 6:1-2</a:t>
            </a:r>
          </a:p>
          <a:p>
            <a:pPr algn="l"/>
            <a:r>
              <a:rPr lang="en-US" dirty="0"/>
              <a:t>Brethren, even if anyone is caught in any trespass, you who are spiritual, restore such a one in a spirit of gentleness; each one looking to yourself, so that you too will not be tempted. 2 Bear one another's burdens, and thereby fulfill the law of Christ.</a:t>
            </a:r>
          </a:p>
          <a:p>
            <a:pPr algn="l"/>
            <a:r>
              <a:rPr lang="en-US" dirty="0"/>
              <a:t>James 5:19-20</a:t>
            </a:r>
          </a:p>
          <a:p>
            <a:pPr algn="l"/>
            <a:r>
              <a:rPr lang="en-US" dirty="0"/>
              <a:t> My brethren, if any among you strays from the truth and one turns him back, 20 let him know that he who turns a sinner from the error of his way will save his soul from death and will cover a multitude of sins.</a:t>
            </a:r>
          </a:p>
          <a:p>
            <a:pPr algn="l"/>
            <a:endParaRPr lang="en-US" dirty="0"/>
          </a:p>
          <a:p>
            <a:pPr algn="l"/>
            <a:r>
              <a:rPr lang="en-US" dirty="0"/>
              <a:t>Ps 130:2-4</a:t>
            </a:r>
          </a:p>
          <a:p>
            <a:pPr algn="l"/>
            <a:r>
              <a:rPr lang="en-US" dirty="0"/>
              <a:t>Lord, hear my voice!</a:t>
            </a:r>
          </a:p>
          <a:p>
            <a:pPr algn="l"/>
            <a:r>
              <a:rPr lang="en-US" dirty="0"/>
              <a:t>Let Your ears be attentive</a:t>
            </a:r>
          </a:p>
          <a:p>
            <a:pPr algn="l"/>
            <a:r>
              <a:rPr lang="en-US" dirty="0"/>
              <a:t>To the voice of my supplications. </a:t>
            </a:r>
          </a:p>
          <a:p>
            <a:pPr algn="l"/>
            <a:r>
              <a:rPr lang="en-US" dirty="0"/>
              <a:t>3 If You, Lord, should mark iniquities,</a:t>
            </a:r>
          </a:p>
          <a:p>
            <a:pPr algn="l"/>
            <a:r>
              <a:rPr lang="en-US" dirty="0"/>
              <a:t>O Lord, who could stand? </a:t>
            </a:r>
          </a:p>
          <a:p>
            <a:pPr algn="l"/>
            <a:r>
              <a:rPr lang="en-US" dirty="0"/>
              <a:t>4 But there is forgiveness with You,</a:t>
            </a:r>
          </a:p>
          <a:p>
            <a:pPr algn="l"/>
            <a:r>
              <a:rPr lang="en-US" dirty="0"/>
              <a:t>That You may be feared. </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2</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03D76C74-3ADF-4531-B0FB-B018B7A86A83}"/>
              </a:ext>
            </a:extLst>
          </p:cNvPr>
          <p:cNvSpPr>
            <a:spLocks noGrp="1"/>
          </p:cNvSpPr>
          <p:nvPr>
            <p:ph type="dt" idx="1"/>
          </p:nvPr>
        </p:nvSpPr>
        <p:spPr/>
        <p:txBody>
          <a:bodyPr/>
          <a:lstStyle/>
          <a:p>
            <a:r>
              <a:rPr lang="en-US"/>
              <a:t>9/9/2020 pm</a:t>
            </a:r>
          </a:p>
        </p:txBody>
      </p:sp>
      <p:sp>
        <p:nvSpPr>
          <p:cNvPr id="6" name="Footer Placeholder 5">
            <a:extLst>
              <a:ext uri="{FF2B5EF4-FFF2-40B4-BE49-F238E27FC236}">
                <a16:creationId xmlns:a16="http://schemas.microsoft.com/office/drawing/2014/main" id="{9E58AC0C-C013-49E7-A570-B74B7BC815BD}"/>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0D21A98C-A1EA-432C-BDDD-83B99D159D19}"/>
              </a:ext>
            </a:extLst>
          </p:cNvPr>
          <p:cNvSpPr>
            <a:spLocks noGrp="1"/>
          </p:cNvSpPr>
          <p:nvPr>
            <p:ph type="hdr" sz="quarter"/>
          </p:nvPr>
        </p:nvSpPr>
        <p:spPr/>
        <p:txBody>
          <a:bodyPr/>
          <a:lstStyle/>
          <a:p>
            <a:r>
              <a:rPr lang="en-US"/>
              <a:t>Class – The Life Of Christ (225)</a:t>
            </a:r>
          </a:p>
        </p:txBody>
      </p:sp>
    </p:spTree>
    <p:extLst>
      <p:ext uri="{BB962C8B-B14F-4D97-AF65-F5344CB8AC3E}">
        <p14:creationId xmlns:p14="http://schemas.microsoft.com/office/powerpoint/2010/main" val="9156064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3</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FBB2F28A-3D28-4703-994E-E9C5E3841A16}"/>
              </a:ext>
            </a:extLst>
          </p:cNvPr>
          <p:cNvSpPr>
            <a:spLocks noGrp="1"/>
          </p:cNvSpPr>
          <p:nvPr>
            <p:ph type="dt" idx="1"/>
          </p:nvPr>
        </p:nvSpPr>
        <p:spPr/>
        <p:txBody>
          <a:bodyPr/>
          <a:lstStyle/>
          <a:p>
            <a:r>
              <a:rPr lang="en-US"/>
              <a:t>9/9/2020 pm</a:t>
            </a:r>
          </a:p>
        </p:txBody>
      </p:sp>
      <p:sp>
        <p:nvSpPr>
          <p:cNvPr id="6" name="Footer Placeholder 5">
            <a:extLst>
              <a:ext uri="{FF2B5EF4-FFF2-40B4-BE49-F238E27FC236}">
                <a16:creationId xmlns:a16="http://schemas.microsoft.com/office/drawing/2014/main" id="{139263B6-8A88-407C-B7CC-EC52C28B2AE6}"/>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D9B703BA-4F92-4CD4-B4CC-0BCD32D5657E}"/>
              </a:ext>
            </a:extLst>
          </p:cNvPr>
          <p:cNvSpPr>
            <a:spLocks noGrp="1"/>
          </p:cNvSpPr>
          <p:nvPr>
            <p:ph type="hdr" sz="quarter"/>
          </p:nvPr>
        </p:nvSpPr>
        <p:spPr/>
        <p:txBody>
          <a:bodyPr/>
          <a:lstStyle/>
          <a:p>
            <a:r>
              <a:rPr lang="en-US"/>
              <a:t>Class – The Life Of Christ (225)</a:t>
            </a:r>
          </a:p>
        </p:txBody>
      </p:sp>
    </p:spTree>
    <p:extLst>
      <p:ext uri="{BB962C8B-B14F-4D97-AF65-F5344CB8AC3E}">
        <p14:creationId xmlns:p14="http://schemas.microsoft.com/office/powerpoint/2010/main" val="17987444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Whether it’s against you or not, it’s a sin you’re aware of. If against you, that’s how you know about it. If heeded, perhaps not that many would know about it. Not suspicions or rumors. Go talk to them! Reminds me of the “offensive altar” in Joshua 22. </a:t>
            </a:r>
          </a:p>
          <a:p>
            <a:pPr algn="l"/>
            <a:endParaRPr lang="en-US" dirty="0"/>
          </a:p>
          <a:p>
            <a:pPr algn="l"/>
            <a:r>
              <a:rPr lang="en-US" dirty="0"/>
              <a:t>Interesting: the word for “go” (not used in Matt. 28:19), means “in its later use, it implied a "going," without noise or notice, or by stealth” (Vine's.)</a:t>
            </a:r>
          </a:p>
          <a:p>
            <a:pPr algn="l"/>
            <a:r>
              <a:rPr lang="en-US" dirty="0"/>
              <a:t>“Show” - “contextually, by conviction to bring to light, to expose” (Thayer’s)</a:t>
            </a:r>
          </a:p>
          <a:p>
            <a:pPr algn="l"/>
            <a:endParaRPr lang="en-US" dirty="0"/>
          </a:p>
          <a:p>
            <a:pPr algn="l"/>
            <a:r>
              <a:rPr lang="en-US" dirty="0"/>
              <a:t>The purpose is not to rid but “gain”</a:t>
            </a:r>
          </a:p>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4</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F1745882-736B-4E88-AF57-565519D6C92D}"/>
              </a:ext>
            </a:extLst>
          </p:cNvPr>
          <p:cNvSpPr>
            <a:spLocks noGrp="1"/>
          </p:cNvSpPr>
          <p:nvPr>
            <p:ph type="dt" idx="1"/>
          </p:nvPr>
        </p:nvSpPr>
        <p:spPr/>
        <p:txBody>
          <a:bodyPr/>
          <a:lstStyle/>
          <a:p>
            <a:r>
              <a:rPr lang="en-US"/>
              <a:t>9/9/2020 pm</a:t>
            </a:r>
          </a:p>
        </p:txBody>
      </p:sp>
      <p:sp>
        <p:nvSpPr>
          <p:cNvPr id="6" name="Footer Placeholder 5">
            <a:extLst>
              <a:ext uri="{FF2B5EF4-FFF2-40B4-BE49-F238E27FC236}">
                <a16:creationId xmlns:a16="http://schemas.microsoft.com/office/drawing/2014/main" id="{4FED6B32-B682-4057-B593-DD100ACD9B04}"/>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E1774271-04A6-4434-A757-8854F90684A6}"/>
              </a:ext>
            </a:extLst>
          </p:cNvPr>
          <p:cNvSpPr>
            <a:spLocks noGrp="1"/>
          </p:cNvSpPr>
          <p:nvPr>
            <p:ph type="hdr" sz="quarter"/>
          </p:nvPr>
        </p:nvSpPr>
        <p:spPr/>
        <p:txBody>
          <a:bodyPr/>
          <a:lstStyle/>
          <a:p>
            <a:r>
              <a:rPr lang="en-US"/>
              <a:t>Class – The Life Of Christ (225)</a:t>
            </a:r>
          </a:p>
        </p:txBody>
      </p:sp>
    </p:spTree>
    <p:extLst>
      <p:ext uri="{BB962C8B-B14F-4D97-AF65-F5344CB8AC3E}">
        <p14:creationId xmlns:p14="http://schemas.microsoft.com/office/powerpoint/2010/main" val="14753743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Lev 19:17</a:t>
            </a:r>
          </a:p>
          <a:p>
            <a:pPr algn="l"/>
            <a:r>
              <a:rPr lang="en-US" dirty="0"/>
              <a:t>You shall not hate your fellow countryman in your heart; you may surely reprove your neighbor, but shall not incur sin because of him.</a:t>
            </a:r>
          </a:p>
          <a:p>
            <a:pPr algn="l"/>
            <a:endParaRPr lang="en-US" dirty="0"/>
          </a:p>
          <a:p>
            <a:pPr algn="l"/>
            <a:r>
              <a:rPr lang="en-US" dirty="0"/>
              <a:t>Whether it’s against you or not, it’s a sin you’re aware of. If against you, that’s how you know about it. If heeded, perhaps not that many would know about it. Not suspicions or rumors. Go talk to them! Reminds me of the “offensive altar” in Joshua 22. </a:t>
            </a:r>
          </a:p>
          <a:p>
            <a:pPr algn="l"/>
            <a:endParaRPr lang="en-US" dirty="0"/>
          </a:p>
          <a:p>
            <a:pPr algn="l"/>
            <a:r>
              <a:rPr lang="en-US" dirty="0"/>
              <a:t>Interesting: the word for “go” (not used in Matt. 28:19), means “in its later use, it implied a "going," without noise or notice, or by stealth” (Vine's.)</a:t>
            </a:r>
          </a:p>
          <a:p>
            <a:pPr algn="l"/>
            <a:r>
              <a:rPr lang="en-US" dirty="0"/>
              <a:t>“Show” - “contextually, by conviction to bring to light, to expose” (Thayer’s)</a:t>
            </a:r>
          </a:p>
          <a:p>
            <a:pPr algn="l"/>
            <a:endParaRPr lang="en-US" dirty="0"/>
          </a:p>
          <a:p>
            <a:pPr algn="l"/>
            <a:r>
              <a:rPr lang="en-US" dirty="0"/>
              <a:t>The purpose is not to rid but “gain”</a:t>
            </a:r>
          </a:p>
          <a:p>
            <a:pPr algn="l"/>
            <a:endParaRPr lang="en-US" dirty="0"/>
          </a:p>
          <a:p>
            <a:pPr algn="l"/>
            <a:r>
              <a:rPr lang="en-US" dirty="0"/>
              <a:t>The “watchman’s duty” - Ezekiel 3:17-21</a:t>
            </a:r>
          </a:p>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5</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B1779951-0C85-475F-A7F8-BDC7DD9CA9FA}"/>
              </a:ext>
            </a:extLst>
          </p:cNvPr>
          <p:cNvSpPr>
            <a:spLocks noGrp="1"/>
          </p:cNvSpPr>
          <p:nvPr>
            <p:ph type="dt" idx="1"/>
          </p:nvPr>
        </p:nvSpPr>
        <p:spPr/>
        <p:txBody>
          <a:bodyPr/>
          <a:lstStyle/>
          <a:p>
            <a:r>
              <a:rPr lang="en-US"/>
              <a:t>9/9/2020 pm</a:t>
            </a:r>
          </a:p>
        </p:txBody>
      </p:sp>
      <p:sp>
        <p:nvSpPr>
          <p:cNvPr id="6" name="Footer Placeholder 5">
            <a:extLst>
              <a:ext uri="{FF2B5EF4-FFF2-40B4-BE49-F238E27FC236}">
                <a16:creationId xmlns:a16="http://schemas.microsoft.com/office/drawing/2014/main" id="{B74F8EFE-BF4E-4C7A-A414-513A33C3840C}"/>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51533352-230A-4977-9839-62FD1E1173CE}"/>
              </a:ext>
            </a:extLst>
          </p:cNvPr>
          <p:cNvSpPr>
            <a:spLocks noGrp="1"/>
          </p:cNvSpPr>
          <p:nvPr>
            <p:ph type="hdr" sz="quarter"/>
          </p:nvPr>
        </p:nvSpPr>
        <p:spPr/>
        <p:txBody>
          <a:bodyPr/>
          <a:lstStyle/>
          <a:p>
            <a:r>
              <a:rPr lang="en-US"/>
              <a:t>Class – The Life Of Christ (225)</a:t>
            </a:r>
          </a:p>
        </p:txBody>
      </p:sp>
    </p:spTree>
    <p:extLst>
      <p:ext uri="{BB962C8B-B14F-4D97-AF65-F5344CB8AC3E}">
        <p14:creationId xmlns:p14="http://schemas.microsoft.com/office/powerpoint/2010/main" val="41237180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Courage</a:t>
            </a:r>
          </a:p>
          <a:p>
            <a:pPr algn="l"/>
            <a:r>
              <a:rPr lang="en-US" dirty="0"/>
              <a:t>Patience - 2 Tim. 4:2-3</a:t>
            </a:r>
          </a:p>
          <a:p>
            <a:pPr algn="l"/>
            <a:r>
              <a:rPr lang="en-US" dirty="0"/>
              <a:t>Love - Mark 12:28-31</a:t>
            </a:r>
          </a:p>
          <a:p>
            <a:pPr algn="l"/>
            <a:r>
              <a:rPr lang="en-US" dirty="0"/>
              <a:t>Humility </a:t>
            </a:r>
          </a:p>
          <a:p>
            <a:pPr algn="l"/>
            <a:r>
              <a:rPr lang="en-US" dirty="0"/>
              <a:t>Introspection</a:t>
            </a:r>
          </a:p>
          <a:p>
            <a:pPr algn="l"/>
            <a:endParaRPr lang="en-US" dirty="0"/>
          </a:p>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6</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67F840DD-811B-4F69-838F-2CC0EC47303F}"/>
              </a:ext>
            </a:extLst>
          </p:cNvPr>
          <p:cNvSpPr>
            <a:spLocks noGrp="1"/>
          </p:cNvSpPr>
          <p:nvPr>
            <p:ph type="dt" idx="1"/>
          </p:nvPr>
        </p:nvSpPr>
        <p:spPr/>
        <p:txBody>
          <a:bodyPr/>
          <a:lstStyle/>
          <a:p>
            <a:r>
              <a:rPr lang="en-US"/>
              <a:t>9/9/2020 pm</a:t>
            </a:r>
          </a:p>
        </p:txBody>
      </p:sp>
      <p:sp>
        <p:nvSpPr>
          <p:cNvPr id="6" name="Footer Placeholder 5">
            <a:extLst>
              <a:ext uri="{FF2B5EF4-FFF2-40B4-BE49-F238E27FC236}">
                <a16:creationId xmlns:a16="http://schemas.microsoft.com/office/drawing/2014/main" id="{A72B4FB2-424D-4A60-8C38-6BB62B9CAA05}"/>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3B795854-2261-46CB-BDAA-6814EB9C0B3C}"/>
              </a:ext>
            </a:extLst>
          </p:cNvPr>
          <p:cNvSpPr>
            <a:spLocks noGrp="1"/>
          </p:cNvSpPr>
          <p:nvPr>
            <p:ph type="hdr" sz="quarter"/>
          </p:nvPr>
        </p:nvSpPr>
        <p:spPr/>
        <p:txBody>
          <a:bodyPr/>
          <a:lstStyle/>
          <a:p>
            <a:r>
              <a:rPr lang="en-US"/>
              <a:t>Class – The Life Of Christ (225)</a:t>
            </a:r>
          </a:p>
        </p:txBody>
      </p:sp>
    </p:spTree>
    <p:extLst>
      <p:ext uri="{BB962C8B-B14F-4D97-AF65-F5344CB8AC3E}">
        <p14:creationId xmlns:p14="http://schemas.microsoft.com/office/powerpoint/2010/main" val="24385441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Capital offenses required more than one witness: Numbers 35:30; Deut. 17:6 - applied by Jesus in John 8:17; by Paul 1 Tim. 5:19; 2 Cor. 13:1</a:t>
            </a:r>
          </a:p>
          <a:p>
            <a:pPr algn="l"/>
            <a:r>
              <a:rPr lang="en-US" dirty="0"/>
              <a:t>Whether it’s against you or not, it’s a sin you’re aware of. If against you, that’s how you know about it. If heeded, perhaps not that many would know about it. Not suspicions or rumors. Go talk to them! Reminds me of the “offensive altar” in Joshua 22. Addressed in step 4</a:t>
            </a:r>
          </a:p>
          <a:p>
            <a:pPr algn="l"/>
            <a:endParaRPr lang="en-US" dirty="0"/>
          </a:p>
          <a:p>
            <a:pPr algn="l"/>
            <a:r>
              <a:rPr lang="en-US" dirty="0"/>
              <a:t>“The fact of the matter…”</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7</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A7758E62-4FB0-4F28-91BB-0715DF40BA28}"/>
              </a:ext>
            </a:extLst>
          </p:cNvPr>
          <p:cNvSpPr>
            <a:spLocks noGrp="1"/>
          </p:cNvSpPr>
          <p:nvPr>
            <p:ph type="dt" idx="1"/>
          </p:nvPr>
        </p:nvSpPr>
        <p:spPr/>
        <p:txBody>
          <a:bodyPr/>
          <a:lstStyle/>
          <a:p>
            <a:r>
              <a:rPr lang="en-US"/>
              <a:t>9/9/2020 pm</a:t>
            </a:r>
          </a:p>
        </p:txBody>
      </p:sp>
      <p:sp>
        <p:nvSpPr>
          <p:cNvPr id="6" name="Footer Placeholder 5">
            <a:extLst>
              <a:ext uri="{FF2B5EF4-FFF2-40B4-BE49-F238E27FC236}">
                <a16:creationId xmlns:a16="http://schemas.microsoft.com/office/drawing/2014/main" id="{BFF416E4-2403-4414-8A64-F64A7371F597}"/>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FDD41903-2E02-4B62-BF69-AB2D74EDB6EE}"/>
              </a:ext>
            </a:extLst>
          </p:cNvPr>
          <p:cNvSpPr>
            <a:spLocks noGrp="1"/>
          </p:cNvSpPr>
          <p:nvPr>
            <p:ph type="hdr" sz="quarter"/>
          </p:nvPr>
        </p:nvSpPr>
        <p:spPr/>
        <p:txBody>
          <a:bodyPr/>
          <a:lstStyle/>
          <a:p>
            <a:r>
              <a:rPr lang="en-US"/>
              <a:t>Class – The Life Of Christ (225)</a:t>
            </a:r>
          </a:p>
        </p:txBody>
      </p:sp>
    </p:spTree>
    <p:extLst>
      <p:ext uri="{BB962C8B-B14F-4D97-AF65-F5344CB8AC3E}">
        <p14:creationId xmlns:p14="http://schemas.microsoft.com/office/powerpoint/2010/main" val="22707824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a:p>
            <a:pPr algn="l"/>
            <a:r>
              <a:rPr lang="en-US" sz="1900" dirty="0">
                <a:latin typeface="Times-Roman"/>
              </a:rPr>
              <a:t>it is an important last effort that can allow the sinner to feel both the love and pressure from brethren that could lead to reformed behavior. </a:t>
            </a:r>
          </a:p>
          <a:p>
            <a:pPr algn="l"/>
            <a:endParaRPr lang="en-US" sz="1900" dirty="0">
              <a:latin typeface="Times-Roman"/>
            </a:endParaRPr>
          </a:p>
          <a:p>
            <a:pPr algn="l"/>
            <a:r>
              <a:rPr lang="en-US" sz="1900" dirty="0">
                <a:latin typeface="Times-Roman"/>
              </a:rPr>
              <a:t>How many sinners may have concluded, when they were not contacted, but simply withdrawn from, that the church “didn’t even care”. </a:t>
            </a:r>
          </a:p>
          <a:p>
            <a:pPr algn="l"/>
            <a:endParaRPr lang="en-US" sz="1900" dirty="0">
              <a:latin typeface="Times-Roman"/>
            </a:endParaRPr>
          </a:p>
          <a:p>
            <a:pPr algn="l"/>
            <a:r>
              <a:rPr lang="en-US" sz="1900" dirty="0">
                <a:latin typeface="Times-Roman"/>
              </a:rPr>
              <a:t>Note the last of the two uses of the word “church” in the gospels. Church here referencing the local church in the assembled capacity. </a:t>
            </a:r>
            <a:endParaRPr lang="en-US" dirty="0"/>
          </a:p>
          <a:p>
            <a:pPr algn="l"/>
            <a:endParaRPr lang="en-US" dirty="0"/>
          </a:p>
          <a:p>
            <a:pPr algn="l"/>
            <a:r>
              <a:rPr lang="en-US" dirty="0"/>
              <a:t>Consider James 4:17 - this is the “right thing to do”. If we’ve failed to do so, we have also sinned and need to confess and repent. </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8</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FB979230-F4DA-4F17-8581-A778A244243D}"/>
              </a:ext>
            </a:extLst>
          </p:cNvPr>
          <p:cNvSpPr>
            <a:spLocks noGrp="1"/>
          </p:cNvSpPr>
          <p:nvPr>
            <p:ph type="dt" idx="1"/>
          </p:nvPr>
        </p:nvSpPr>
        <p:spPr/>
        <p:txBody>
          <a:bodyPr/>
          <a:lstStyle/>
          <a:p>
            <a:r>
              <a:rPr lang="en-US"/>
              <a:t>9/9/2020 pm</a:t>
            </a:r>
          </a:p>
        </p:txBody>
      </p:sp>
      <p:sp>
        <p:nvSpPr>
          <p:cNvPr id="6" name="Footer Placeholder 5">
            <a:extLst>
              <a:ext uri="{FF2B5EF4-FFF2-40B4-BE49-F238E27FC236}">
                <a16:creationId xmlns:a16="http://schemas.microsoft.com/office/drawing/2014/main" id="{1F4FAF1E-6954-4B64-A768-BAF896051024}"/>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B2C3E81F-B852-4360-AB00-859DCB462D19}"/>
              </a:ext>
            </a:extLst>
          </p:cNvPr>
          <p:cNvSpPr>
            <a:spLocks noGrp="1"/>
          </p:cNvSpPr>
          <p:nvPr>
            <p:ph type="hdr" sz="quarter"/>
          </p:nvPr>
        </p:nvSpPr>
        <p:spPr/>
        <p:txBody>
          <a:bodyPr/>
          <a:lstStyle/>
          <a:p>
            <a:r>
              <a:rPr lang="en-US"/>
              <a:t>Class – The Life Of Christ (225)</a:t>
            </a:r>
          </a:p>
        </p:txBody>
      </p:sp>
    </p:spTree>
    <p:extLst>
      <p:ext uri="{BB962C8B-B14F-4D97-AF65-F5344CB8AC3E}">
        <p14:creationId xmlns:p14="http://schemas.microsoft.com/office/powerpoint/2010/main" val="5280040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“Part of God’s plan of salvation” - 1 John 2:1; Galatians 6:1; </a:t>
            </a:r>
          </a:p>
          <a:p>
            <a:pPr algn="l"/>
            <a:r>
              <a:rPr lang="en-US" dirty="0"/>
              <a:t>Every step taken is in hope of restoration through repentance. </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9</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F694558B-A476-49A1-ABE5-1CC34811F6C8}"/>
              </a:ext>
            </a:extLst>
          </p:cNvPr>
          <p:cNvSpPr>
            <a:spLocks noGrp="1"/>
          </p:cNvSpPr>
          <p:nvPr>
            <p:ph type="dt" idx="1"/>
          </p:nvPr>
        </p:nvSpPr>
        <p:spPr/>
        <p:txBody>
          <a:bodyPr/>
          <a:lstStyle/>
          <a:p>
            <a:r>
              <a:rPr lang="en-US"/>
              <a:t>9/9/2020 pm</a:t>
            </a:r>
          </a:p>
        </p:txBody>
      </p:sp>
      <p:sp>
        <p:nvSpPr>
          <p:cNvPr id="6" name="Footer Placeholder 5">
            <a:extLst>
              <a:ext uri="{FF2B5EF4-FFF2-40B4-BE49-F238E27FC236}">
                <a16:creationId xmlns:a16="http://schemas.microsoft.com/office/drawing/2014/main" id="{02F68CA0-9E91-449E-B7CC-0FFF41FF281F}"/>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500A0FDD-038D-4531-B1F4-AB492D4CF055}"/>
              </a:ext>
            </a:extLst>
          </p:cNvPr>
          <p:cNvSpPr>
            <a:spLocks noGrp="1"/>
          </p:cNvSpPr>
          <p:nvPr>
            <p:ph type="hdr" sz="quarter"/>
          </p:nvPr>
        </p:nvSpPr>
        <p:spPr/>
        <p:txBody>
          <a:bodyPr/>
          <a:lstStyle/>
          <a:p>
            <a:r>
              <a:rPr lang="en-US"/>
              <a:t>Class – The Life Of Christ (225)</a:t>
            </a:r>
          </a:p>
        </p:txBody>
      </p:sp>
    </p:spTree>
    <p:extLst>
      <p:ext uri="{BB962C8B-B14F-4D97-AF65-F5344CB8AC3E}">
        <p14:creationId xmlns:p14="http://schemas.microsoft.com/office/powerpoint/2010/main" val="10506836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35892" y="3085765"/>
            <a:ext cx="8245163" cy="3338149"/>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435894" y="1020431"/>
            <a:ext cx="8245162"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435895" y="2495446"/>
            <a:ext cx="8245160"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9/11/2020</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1" name="Rectangle 1">
            <a:extLst>
              <a:ext uri="{FF2B5EF4-FFF2-40B4-BE49-F238E27FC236}">
                <a16:creationId xmlns:a16="http://schemas.microsoft.com/office/drawing/2014/main" id="{5688E5B1-4139-AD48-BA45-9CE6A55A1ED0}"/>
              </a:ext>
            </a:extLst>
          </p:cNvPr>
          <p:cNvSpPr/>
          <p:nvPr userDrawn="1"/>
        </p:nvSpPr>
        <p:spPr>
          <a:xfrm>
            <a:off x="81945" y="456434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1883352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act U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9/11/2020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Rectangle 1">
            <a:extLst>
              <a:ext uri="{FF2B5EF4-FFF2-40B4-BE49-F238E27FC236}">
                <a16:creationId xmlns:a16="http://schemas.microsoft.com/office/drawing/2014/main" id="{360596E6-4DE9-A746-9D39-94401D2B4645}"/>
              </a:ext>
            </a:extLst>
          </p:cNvPr>
          <p:cNvSpPr/>
          <p:nvPr userDrawn="1"/>
        </p:nvSpPr>
        <p:spPr>
          <a:xfrm rot="16200000">
            <a:off x="2555801" y="2404428"/>
            <a:ext cx="1270001" cy="9526"/>
          </a:xfrm>
          <a:prstGeom prst="rect">
            <a:avLst/>
          </a:prstGeom>
          <a:solidFill>
            <a:srgbClr val="111111"/>
          </a:solidFill>
          <a:ln w="12700">
            <a:miter lim="400000"/>
          </a:ln>
        </p:spPr>
        <p:txBody>
          <a:bodyPr lIns="25400" tIns="25400" rIns="25400" bIns="25400" anchor="ctr"/>
          <a:lstStyle/>
          <a:p>
            <a:pPr algn="ctr">
              <a:defRPr sz="3200" spc="0">
                <a:solidFill>
                  <a:srgbClr val="000000"/>
                </a:solidFill>
                <a:latin typeface="Helvetica Light"/>
                <a:ea typeface="Helvetica Light"/>
                <a:cs typeface="Helvetica Light"/>
                <a:sym typeface="Helvetica Light"/>
              </a:defRPr>
            </a:pPr>
            <a:endParaRPr lang="en-US" sz="1600" noProof="0" dirty="0"/>
          </a:p>
        </p:txBody>
      </p:sp>
      <p:sp>
        <p:nvSpPr>
          <p:cNvPr id="14" name="Picture Placeholder 13">
            <a:extLst>
              <a:ext uri="{FF2B5EF4-FFF2-40B4-BE49-F238E27FC236}">
                <a16:creationId xmlns:a16="http://schemas.microsoft.com/office/drawing/2014/main" id="{14FCD294-AF1C-5E4C-A4DA-80CFCFA430D2}"/>
              </a:ext>
            </a:extLst>
          </p:cNvPr>
          <p:cNvSpPr>
            <a:spLocks noGrp="1"/>
          </p:cNvSpPr>
          <p:nvPr>
            <p:ph type="pic" sz="quarter" idx="13"/>
          </p:nvPr>
        </p:nvSpPr>
        <p:spPr>
          <a:xfrm>
            <a:off x="729854" y="917462"/>
            <a:ext cx="1653778" cy="4989627"/>
          </a:xfrm>
          <a:custGeom>
            <a:avLst/>
            <a:gdLst>
              <a:gd name="connsiteX0" fmla="*/ 0 w 2205037"/>
              <a:gd name="connsiteY0" fmla="*/ 0 h 4989627"/>
              <a:gd name="connsiteX1" fmla="*/ 2205037 w 2205037"/>
              <a:gd name="connsiteY1" fmla="*/ 0 h 4989627"/>
              <a:gd name="connsiteX2" fmla="*/ 2205037 w 2205037"/>
              <a:gd name="connsiteY2" fmla="*/ 4989627 h 4989627"/>
              <a:gd name="connsiteX3" fmla="*/ 0 w 2205037"/>
              <a:gd name="connsiteY3" fmla="*/ 4989627 h 4989627"/>
              <a:gd name="connsiteX4" fmla="*/ 0 w 2205037"/>
              <a:gd name="connsiteY4" fmla="*/ 4286290 h 4989627"/>
              <a:gd name="connsiteX5" fmla="*/ 809319 w 2205037"/>
              <a:gd name="connsiteY5" fmla="*/ 4286290 h 4989627"/>
              <a:gd name="connsiteX6" fmla="*/ 809319 w 2205037"/>
              <a:gd name="connsiteY6" fmla="*/ 3905289 h 4989627"/>
              <a:gd name="connsiteX7" fmla="*/ 0 w 2205037"/>
              <a:gd name="connsiteY7" fmla="*/ 3905289 h 4989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5037" h="4989627">
                <a:moveTo>
                  <a:pt x="0" y="0"/>
                </a:moveTo>
                <a:lnTo>
                  <a:pt x="2205037" y="0"/>
                </a:lnTo>
                <a:lnTo>
                  <a:pt x="2205037" y="4989627"/>
                </a:lnTo>
                <a:lnTo>
                  <a:pt x="0" y="4989627"/>
                </a:lnTo>
                <a:lnTo>
                  <a:pt x="0" y="4286290"/>
                </a:lnTo>
                <a:lnTo>
                  <a:pt x="809319" y="4286290"/>
                </a:lnTo>
                <a:lnTo>
                  <a:pt x="809319" y="3905289"/>
                </a:lnTo>
                <a:lnTo>
                  <a:pt x="0" y="3905289"/>
                </a:lnTo>
                <a:close/>
              </a:path>
            </a:pathLst>
          </a:custGeom>
          <a:solidFill>
            <a:schemeClr val="tx2"/>
          </a:solidFill>
        </p:spPr>
        <p:txBody>
          <a:bodyPr wrap="square">
            <a:noAutofit/>
          </a:bodyPr>
          <a:lstStyle/>
          <a:p>
            <a:r>
              <a:rPr lang="en-US"/>
              <a:t>Click icon to add picture</a:t>
            </a:r>
            <a:endParaRPr lang="en-US" dirty="0"/>
          </a:p>
        </p:txBody>
      </p:sp>
      <p:sp>
        <p:nvSpPr>
          <p:cNvPr id="15" name="Rectangle 1">
            <a:extLst>
              <a:ext uri="{FF2B5EF4-FFF2-40B4-BE49-F238E27FC236}">
                <a16:creationId xmlns:a16="http://schemas.microsoft.com/office/drawing/2014/main" id="{8EDF2123-85B2-F547-8D7A-F0273E1E9E85}"/>
              </a:ext>
            </a:extLst>
          </p:cNvPr>
          <p:cNvSpPr/>
          <p:nvPr userDrawn="1"/>
        </p:nvSpPr>
        <p:spPr>
          <a:xfrm>
            <a:off x="573067" y="482459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8" name="Title 1">
            <a:extLst>
              <a:ext uri="{FF2B5EF4-FFF2-40B4-BE49-F238E27FC236}">
                <a16:creationId xmlns:a16="http://schemas.microsoft.com/office/drawing/2014/main" id="{51DA15C9-6722-0B47-897A-7DC9AED35B7C}"/>
              </a:ext>
            </a:extLst>
          </p:cNvPr>
          <p:cNvSpPr>
            <a:spLocks noGrp="1"/>
          </p:cNvSpPr>
          <p:nvPr>
            <p:ph type="title" hasCustomPrompt="1"/>
          </p:nvPr>
        </p:nvSpPr>
        <p:spPr>
          <a:xfrm>
            <a:off x="3186038" y="2945526"/>
            <a:ext cx="2209121" cy="1613201"/>
          </a:xfrm>
        </p:spPr>
        <p:txBody>
          <a:bodyPr lIns="0" tIns="0" rIns="0" bIns="0" anchor="b">
            <a:normAutofit/>
          </a:bodyPr>
          <a:lstStyle>
            <a:lvl1pPr>
              <a:defRPr sz="3400"/>
            </a:lvl1pPr>
          </a:lstStyle>
          <a:p>
            <a:r>
              <a:rPr lang="en-US" dirty="0"/>
              <a:t>TITLE GOES HERE</a:t>
            </a:r>
          </a:p>
        </p:txBody>
      </p:sp>
      <p:sp>
        <p:nvSpPr>
          <p:cNvPr id="22" name="Content Placeholder 20">
            <a:extLst>
              <a:ext uri="{FF2B5EF4-FFF2-40B4-BE49-F238E27FC236}">
                <a16:creationId xmlns:a16="http://schemas.microsoft.com/office/drawing/2014/main" id="{5FFB748F-E999-9A4B-B9D8-B6E1C2AE0134}"/>
              </a:ext>
            </a:extLst>
          </p:cNvPr>
          <p:cNvSpPr>
            <a:spLocks noGrp="1"/>
          </p:cNvSpPr>
          <p:nvPr>
            <p:ph sz="quarter" idx="14"/>
          </p:nvPr>
        </p:nvSpPr>
        <p:spPr>
          <a:xfrm>
            <a:off x="5554267" y="2005014"/>
            <a:ext cx="3382565" cy="40274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48750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aller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9/11/2020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placeholder.jpg">
            <a:extLst>
              <a:ext uri="{FF2B5EF4-FFF2-40B4-BE49-F238E27FC236}">
                <a16:creationId xmlns:a16="http://schemas.microsoft.com/office/drawing/2014/main" id="{D447DA2F-5DA0-834C-9AFA-DC4F7B4ECCDC}"/>
              </a:ext>
            </a:extLst>
          </p:cNvPr>
          <p:cNvSpPr>
            <a:spLocks noGrp="1"/>
          </p:cNvSpPr>
          <p:nvPr>
            <p:ph type="pic" sz="quarter" idx="13"/>
          </p:nvPr>
        </p:nvSpPr>
        <p:spPr>
          <a:xfrm>
            <a:off x="7596231" y="717551"/>
            <a:ext cx="1547701" cy="4953001"/>
          </a:xfrm>
          <a:prstGeom prst="rect">
            <a:avLst/>
          </a:prstGeom>
          <a:solidFill>
            <a:schemeClr val="tx2"/>
          </a:solidFill>
        </p:spPr>
        <p:txBody>
          <a:bodyPr lIns="91439" tIns="45719" rIns="91439" bIns="45719">
            <a:noAutofit/>
          </a:bodyPr>
          <a:lstStyle/>
          <a:p>
            <a:r>
              <a:rPr lang="en-US" noProof="0"/>
              <a:t>Click icon to add picture</a:t>
            </a:r>
          </a:p>
        </p:txBody>
      </p:sp>
      <p:sp>
        <p:nvSpPr>
          <p:cNvPr id="10" name="Picture Placeholder 9">
            <a:extLst>
              <a:ext uri="{FF2B5EF4-FFF2-40B4-BE49-F238E27FC236}">
                <a16:creationId xmlns:a16="http://schemas.microsoft.com/office/drawing/2014/main" id="{0292654E-1088-3C42-A573-2CBF48FA3324}"/>
              </a:ext>
            </a:extLst>
          </p:cNvPr>
          <p:cNvSpPr>
            <a:spLocks noGrp="1"/>
          </p:cNvSpPr>
          <p:nvPr>
            <p:ph type="pic" sz="quarter" idx="14"/>
          </p:nvPr>
        </p:nvSpPr>
        <p:spPr>
          <a:xfrm>
            <a:off x="955843" y="3168650"/>
            <a:ext cx="2525396" cy="3689350"/>
          </a:xfrm>
          <a:custGeom>
            <a:avLst/>
            <a:gdLst>
              <a:gd name="connsiteX0" fmla="*/ 0 w 3367194"/>
              <a:gd name="connsiteY0" fmla="*/ 0 h 3689350"/>
              <a:gd name="connsiteX1" fmla="*/ 3367194 w 3367194"/>
              <a:gd name="connsiteY1" fmla="*/ 0 h 3689350"/>
              <a:gd name="connsiteX2" fmla="*/ 3367194 w 3367194"/>
              <a:gd name="connsiteY2" fmla="*/ 3689350 h 3689350"/>
              <a:gd name="connsiteX3" fmla="*/ 0 w 3367194"/>
              <a:gd name="connsiteY3" fmla="*/ 3689350 h 3689350"/>
              <a:gd name="connsiteX4" fmla="*/ 0 w 3367194"/>
              <a:gd name="connsiteY4" fmla="*/ 2035101 h 3689350"/>
              <a:gd name="connsiteX5" fmla="*/ 508000 w 3367194"/>
              <a:gd name="connsiteY5" fmla="*/ 2035101 h 3689350"/>
              <a:gd name="connsiteX6" fmla="*/ 508000 w 3367194"/>
              <a:gd name="connsiteY6" fmla="*/ 1654100 h 3689350"/>
              <a:gd name="connsiteX7" fmla="*/ 0 w 3367194"/>
              <a:gd name="connsiteY7" fmla="*/ 1654100 h 368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67194" h="3689350">
                <a:moveTo>
                  <a:pt x="0" y="0"/>
                </a:moveTo>
                <a:lnTo>
                  <a:pt x="3367194" y="0"/>
                </a:lnTo>
                <a:lnTo>
                  <a:pt x="3367194" y="3689350"/>
                </a:lnTo>
                <a:lnTo>
                  <a:pt x="0" y="3689350"/>
                </a:lnTo>
                <a:lnTo>
                  <a:pt x="0" y="2035101"/>
                </a:lnTo>
                <a:lnTo>
                  <a:pt x="508000" y="2035101"/>
                </a:lnTo>
                <a:lnTo>
                  <a:pt x="508000" y="1654100"/>
                </a:lnTo>
                <a:lnTo>
                  <a:pt x="0" y="1654100"/>
                </a:lnTo>
                <a:close/>
              </a:path>
            </a:pathLst>
          </a:custGeom>
          <a:solidFill>
            <a:schemeClr val="tx2"/>
          </a:solidFill>
        </p:spPr>
        <p:txBody>
          <a:bodyPr wrap="square" lIns="91439" tIns="45719" rIns="91439" bIns="45719">
            <a:noAutofit/>
          </a:bodyPr>
          <a:lstStyle/>
          <a:p>
            <a:r>
              <a:rPr lang="en-US" noProof="0"/>
              <a:t>Click icon to add picture</a:t>
            </a:r>
          </a:p>
        </p:txBody>
      </p:sp>
      <p:sp>
        <p:nvSpPr>
          <p:cNvPr id="7" name="placeholder.jpg">
            <a:extLst>
              <a:ext uri="{FF2B5EF4-FFF2-40B4-BE49-F238E27FC236}">
                <a16:creationId xmlns:a16="http://schemas.microsoft.com/office/drawing/2014/main" id="{098C8554-580A-2442-9906-28A71B624A68}"/>
              </a:ext>
            </a:extLst>
          </p:cNvPr>
          <p:cNvSpPr>
            <a:spLocks noGrp="1"/>
          </p:cNvSpPr>
          <p:nvPr>
            <p:ph type="pic" sz="quarter" idx="15"/>
          </p:nvPr>
        </p:nvSpPr>
        <p:spPr>
          <a:xfrm>
            <a:off x="955843" y="0"/>
            <a:ext cx="2525396" cy="2667000"/>
          </a:xfrm>
          <a:prstGeom prst="rect">
            <a:avLst/>
          </a:prstGeom>
          <a:solidFill>
            <a:schemeClr val="tx2"/>
          </a:solidFill>
        </p:spPr>
        <p:txBody>
          <a:bodyPr lIns="91439" tIns="45719" rIns="91439" bIns="45719">
            <a:noAutofit/>
          </a:bodyPr>
          <a:lstStyle/>
          <a:p>
            <a:r>
              <a:rPr lang="en-US" noProof="0"/>
              <a:t>Click icon to add picture</a:t>
            </a:r>
          </a:p>
        </p:txBody>
      </p:sp>
      <p:sp>
        <p:nvSpPr>
          <p:cNvPr id="11" name="Rectangle 1">
            <a:extLst>
              <a:ext uri="{FF2B5EF4-FFF2-40B4-BE49-F238E27FC236}">
                <a16:creationId xmlns:a16="http://schemas.microsoft.com/office/drawing/2014/main" id="{4DD41584-4B5C-2B41-B712-6810C565BC56}"/>
              </a:ext>
            </a:extLst>
          </p:cNvPr>
          <p:cNvSpPr/>
          <p:nvPr userDrawn="1"/>
        </p:nvSpPr>
        <p:spPr>
          <a:xfrm>
            <a:off x="574842" y="4822751"/>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2" name="Rectangle 1">
            <a:extLst>
              <a:ext uri="{FF2B5EF4-FFF2-40B4-BE49-F238E27FC236}">
                <a16:creationId xmlns:a16="http://schemas.microsoft.com/office/drawing/2014/main" id="{BCFE255A-D792-824C-B7BD-0F53CCBE9393}"/>
              </a:ext>
            </a:extLst>
          </p:cNvPr>
          <p:cNvSpPr/>
          <p:nvPr userDrawn="1"/>
        </p:nvSpPr>
        <p:spPr>
          <a:xfrm>
            <a:off x="7119981" y="2901950"/>
            <a:ext cx="952501" cy="12700"/>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dirty="0"/>
          </a:p>
        </p:txBody>
      </p:sp>
      <p:sp>
        <p:nvSpPr>
          <p:cNvPr id="13" name="Rectangle 1">
            <a:extLst>
              <a:ext uri="{FF2B5EF4-FFF2-40B4-BE49-F238E27FC236}">
                <a16:creationId xmlns:a16="http://schemas.microsoft.com/office/drawing/2014/main" id="{C5F7BCC5-255A-E040-9CB6-55FC42CEBF16}"/>
              </a:ext>
            </a:extLst>
          </p:cNvPr>
          <p:cNvSpPr/>
          <p:nvPr userDrawn="1"/>
        </p:nvSpPr>
        <p:spPr>
          <a:xfrm rot="16200000">
            <a:off x="2480972" y="227488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dirty="0"/>
          </a:p>
        </p:txBody>
      </p:sp>
      <p:sp>
        <p:nvSpPr>
          <p:cNvPr id="16" name="Title 1">
            <a:extLst>
              <a:ext uri="{FF2B5EF4-FFF2-40B4-BE49-F238E27FC236}">
                <a16:creationId xmlns:a16="http://schemas.microsoft.com/office/drawing/2014/main" id="{A015DDBE-BC7A-D046-BEA1-79A44722B1F7}"/>
              </a:ext>
            </a:extLst>
          </p:cNvPr>
          <p:cNvSpPr>
            <a:spLocks noGrp="1"/>
          </p:cNvSpPr>
          <p:nvPr>
            <p:ph type="title" hasCustomPrompt="1"/>
          </p:nvPr>
        </p:nvSpPr>
        <p:spPr>
          <a:xfrm>
            <a:off x="4614363" y="3486001"/>
            <a:ext cx="2743743" cy="1613201"/>
          </a:xfrm>
        </p:spPr>
        <p:txBody>
          <a:bodyPr lIns="0" tIns="0" rIns="0" bIns="0" anchor="ctr">
            <a:normAutofit/>
          </a:bodyPr>
          <a:lstStyle>
            <a:lvl1pPr>
              <a:defRPr sz="3400"/>
            </a:lvl1pPr>
          </a:lstStyle>
          <a:p>
            <a:r>
              <a:rPr lang="en-US" dirty="0"/>
              <a:t>TITLE GOES HERE</a:t>
            </a:r>
          </a:p>
        </p:txBody>
      </p:sp>
    </p:spTree>
    <p:extLst>
      <p:ext uri="{BB962C8B-B14F-4D97-AF65-F5344CB8AC3E}">
        <p14:creationId xmlns:p14="http://schemas.microsoft.com/office/powerpoint/2010/main" val="2913955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9/11/2020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Rectangle 1">
            <a:extLst>
              <a:ext uri="{FF2B5EF4-FFF2-40B4-BE49-F238E27FC236}">
                <a16:creationId xmlns:a16="http://schemas.microsoft.com/office/drawing/2014/main" id="{D6BDBD8F-0811-E743-8D29-95FBA6111DCA}"/>
              </a:ext>
            </a:extLst>
          </p:cNvPr>
          <p:cNvSpPr/>
          <p:nvPr userDrawn="1"/>
        </p:nvSpPr>
        <p:spPr>
          <a:xfrm>
            <a:off x="3912156" y="-1"/>
            <a:ext cx="5231845" cy="6858001"/>
          </a:xfrm>
          <a:prstGeom prst="rect">
            <a:avLst/>
          </a:prstGeom>
          <a:solidFill>
            <a:schemeClr val="tx2"/>
          </a:solidFill>
          <a:ln w="12700">
            <a:miter lim="400000"/>
          </a:ln>
        </p:spPr>
        <p:txBody>
          <a:bodyPr lIns="25400" tIns="25400" rIns="25400" bIns="25400" anchor="ctr"/>
          <a:lstStyle/>
          <a:p>
            <a:pPr algn="ctr">
              <a:defRPr sz="3200" spc="0">
                <a:solidFill>
                  <a:srgbClr val="FFFFFF"/>
                </a:solidFill>
                <a:latin typeface="Helvetica Light"/>
                <a:ea typeface="Helvetica Light"/>
                <a:cs typeface="Helvetica Light"/>
                <a:sym typeface="Helvetica Light"/>
              </a:defRPr>
            </a:pPr>
            <a:endParaRPr lang="en-US" sz="1600" noProof="0"/>
          </a:p>
        </p:txBody>
      </p:sp>
      <p:sp>
        <p:nvSpPr>
          <p:cNvPr id="6" name="Rectangle 1">
            <a:extLst>
              <a:ext uri="{FF2B5EF4-FFF2-40B4-BE49-F238E27FC236}">
                <a16:creationId xmlns:a16="http://schemas.microsoft.com/office/drawing/2014/main" id="{5D8F780B-398B-314B-87F1-35307B42F72E}"/>
              </a:ext>
            </a:extLst>
          </p:cNvPr>
          <p:cNvSpPr/>
          <p:nvPr userDrawn="1"/>
        </p:nvSpPr>
        <p:spPr>
          <a:xfrm rot="16200000">
            <a:off x="439738" y="294163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a:p>
        </p:txBody>
      </p:sp>
      <p:sp>
        <p:nvSpPr>
          <p:cNvPr id="8" name="Rectangle 1">
            <a:extLst>
              <a:ext uri="{FF2B5EF4-FFF2-40B4-BE49-F238E27FC236}">
                <a16:creationId xmlns:a16="http://schemas.microsoft.com/office/drawing/2014/main" id="{D1EE7A36-F988-7C4A-A854-1D7E6E70D021}"/>
              </a:ext>
            </a:extLst>
          </p:cNvPr>
          <p:cNvSpPr/>
          <p:nvPr userDrawn="1"/>
        </p:nvSpPr>
        <p:spPr>
          <a:xfrm>
            <a:off x="3505200" y="60404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9" name="Title 1">
            <a:extLst>
              <a:ext uri="{FF2B5EF4-FFF2-40B4-BE49-F238E27FC236}">
                <a16:creationId xmlns:a16="http://schemas.microsoft.com/office/drawing/2014/main" id="{979BAFF7-5B8A-F446-87E9-6B4851CCF1C0}"/>
              </a:ext>
            </a:extLst>
          </p:cNvPr>
          <p:cNvSpPr>
            <a:spLocks noGrp="1"/>
          </p:cNvSpPr>
          <p:nvPr>
            <p:ph type="title" hasCustomPrompt="1"/>
          </p:nvPr>
        </p:nvSpPr>
        <p:spPr>
          <a:xfrm>
            <a:off x="1069974" y="4035870"/>
            <a:ext cx="2743743" cy="1613201"/>
          </a:xfrm>
        </p:spPr>
        <p:txBody>
          <a:bodyPr lIns="0" tIns="0" rIns="0" bIns="0" anchor="b">
            <a:normAutofit/>
          </a:bodyPr>
          <a:lstStyle>
            <a:lvl1pPr>
              <a:defRPr sz="3400"/>
            </a:lvl1pPr>
          </a:lstStyle>
          <a:p>
            <a:r>
              <a:rPr lang="en-US" dirty="0"/>
              <a:t>TITLE GOES HERE</a:t>
            </a:r>
          </a:p>
        </p:txBody>
      </p:sp>
      <p:sp>
        <p:nvSpPr>
          <p:cNvPr id="11" name="Content Placeholder 10">
            <a:extLst>
              <a:ext uri="{FF2B5EF4-FFF2-40B4-BE49-F238E27FC236}">
                <a16:creationId xmlns:a16="http://schemas.microsoft.com/office/drawing/2014/main" id="{95663095-8E7E-6049-8528-84CCDFA93AF6}"/>
              </a:ext>
            </a:extLst>
          </p:cNvPr>
          <p:cNvSpPr>
            <a:spLocks noGrp="1"/>
          </p:cNvSpPr>
          <p:nvPr>
            <p:ph sz="quarter" idx="13"/>
          </p:nvPr>
        </p:nvSpPr>
        <p:spPr>
          <a:xfrm>
            <a:off x="4512517" y="878178"/>
            <a:ext cx="4006331" cy="5251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630340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3">
    <p:spTree>
      <p:nvGrpSpPr>
        <p:cNvPr id="1" name=""/>
        <p:cNvGrpSpPr/>
        <p:nvPr/>
      </p:nvGrpSpPr>
      <p:grpSpPr>
        <a:xfrm>
          <a:off x="0" y="0"/>
          <a:ext cx="0" cy="0"/>
          <a:chOff x="0" y="0"/>
          <a:chExt cx="0" cy="0"/>
        </a:xfrm>
      </p:grpSpPr>
      <p:sp>
        <p:nvSpPr>
          <p:cNvPr id="10" name="Rectangle 1">
            <a:extLst>
              <a:ext uri="{FF2B5EF4-FFF2-40B4-BE49-F238E27FC236}">
                <a16:creationId xmlns:a16="http://schemas.microsoft.com/office/drawing/2014/main" id="{9E887ACE-210F-4A8A-A033-E24FD239D1BB}"/>
              </a:ext>
            </a:extLst>
          </p:cNvPr>
          <p:cNvSpPr/>
          <p:nvPr userDrawn="1"/>
        </p:nvSpPr>
        <p:spPr>
          <a:xfrm>
            <a:off x="0" y="-1"/>
            <a:ext cx="5231845" cy="6858001"/>
          </a:xfrm>
          <a:prstGeom prst="rect">
            <a:avLst/>
          </a:prstGeom>
          <a:solidFill>
            <a:schemeClr val="tx2"/>
          </a:solidFill>
          <a:ln w="12700">
            <a:miter lim="400000"/>
          </a:ln>
        </p:spPr>
        <p:txBody>
          <a:bodyPr lIns="25400" tIns="25400" rIns="25400" bIns="25400" anchor="ctr"/>
          <a:lstStyle/>
          <a:p>
            <a:pPr algn="ctr">
              <a:defRPr sz="3200" spc="0">
                <a:solidFill>
                  <a:srgbClr val="FFFFFF"/>
                </a:solidFill>
                <a:latin typeface="Helvetica Light"/>
                <a:ea typeface="Helvetica Light"/>
                <a:cs typeface="Helvetica Light"/>
                <a:sym typeface="Helvetica Light"/>
              </a:defRPr>
            </a:pPr>
            <a:endParaRPr lang="en-US" sz="1600" noProof="0"/>
          </a:p>
        </p:txBody>
      </p:sp>
      <p:sp>
        <p:nvSpPr>
          <p:cNvPr id="11" name="Content Placeholder 10">
            <a:extLst>
              <a:ext uri="{FF2B5EF4-FFF2-40B4-BE49-F238E27FC236}">
                <a16:creationId xmlns:a16="http://schemas.microsoft.com/office/drawing/2014/main" id="{95663095-8E7E-6049-8528-84CCDFA93AF6}"/>
              </a:ext>
            </a:extLst>
          </p:cNvPr>
          <p:cNvSpPr>
            <a:spLocks noGrp="1"/>
          </p:cNvSpPr>
          <p:nvPr>
            <p:ph sz="quarter" idx="13"/>
          </p:nvPr>
        </p:nvSpPr>
        <p:spPr>
          <a:xfrm>
            <a:off x="565669" y="878178"/>
            <a:ext cx="4006331" cy="5251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4EDE50D6-574B-40AF-946F-D52A04ADE379}" type="datetime1">
              <a:rPr lang="en-US" smtClean="0"/>
              <a:t>9/11/2020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6" name="Rectangle 1">
            <a:extLst>
              <a:ext uri="{FF2B5EF4-FFF2-40B4-BE49-F238E27FC236}">
                <a16:creationId xmlns:a16="http://schemas.microsoft.com/office/drawing/2014/main" id="{5D8F780B-398B-314B-87F1-35307B42F72E}"/>
              </a:ext>
            </a:extLst>
          </p:cNvPr>
          <p:cNvSpPr/>
          <p:nvPr userDrawn="1"/>
        </p:nvSpPr>
        <p:spPr>
          <a:xfrm rot="16200000">
            <a:off x="5336088" y="294163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a:p>
        </p:txBody>
      </p:sp>
      <p:sp>
        <p:nvSpPr>
          <p:cNvPr id="8" name="Rectangle 1">
            <a:extLst>
              <a:ext uri="{FF2B5EF4-FFF2-40B4-BE49-F238E27FC236}">
                <a16:creationId xmlns:a16="http://schemas.microsoft.com/office/drawing/2014/main" id="{D1EE7A36-F988-7C4A-A854-1D7E6E70D021}"/>
              </a:ext>
            </a:extLst>
          </p:cNvPr>
          <p:cNvSpPr/>
          <p:nvPr userDrawn="1"/>
        </p:nvSpPr>
        <p:spPr>
          <a:xfrm>
            <a:off x="4861801" y="60404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9" name="Title 1">
            <a:extLst>
              <a:ext uri="{FF2B5EF4-FFF2-40B4-BE49-F238E27FC236}">
                <a16:creationId xmlns:a16="http://schemas.microsoft.com/office/drawing/2014/main" id="{979BAFF7-5B8A-F446-87E9-6B4851CCF1C0}"/>
              </a:ext>
            </a:extLst>
          </p:cNvPr>
          <p:cNvSpPr>
            <a:spLocks noGrp="1"/>
          </p:cNvSpPr>
          <p:nvPr>
            <p:ph type="title" hasCustomPrompt="1"/>
          </p:nvPr>
        </p:nvSpPr>
        <p:spPr>
          <a:xfrm>
            <a:off x="5966324" y="4035870"/>
            <a:ext cx="2743743" cy="1613201"/>
          </a:xfrm>
        </p:spPr>
        <p:txBody>
          <a:bodyPr lIns="0" tIns="0" rIns="0" bIns="0" anchor="b">
            <a:normAutofit/>
          </a:bodyPr>
          <a:lstStyle>
            <a:lvl1pPr>
              <a:defRPr sz="3400"/>
            </a:lvl1pPr>
          </a:lstStyle>
          <a:p>
            <a:r>
              <a:rPr lang="en-US" dirty="0"/>
              <a:t>TITLE GOES HERE</a:t>
            </a:r>
          </a:p>
        </p:txBody>
      </p:sp>
    </p:spTree>
    <p:extLst>
      <p:ext uri="{BB962C8B-B14F-4D97-AF65-F5344CB8AC3E}">
        <p14:creationId xmlns:p14="http://schemas.microsoft.com/office/powerpoint/2010/main" val="3362809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9/11/2020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5" name="Rectangle 1">
            <a:extLst>
              <a:ext uri="{FF2B5EF4-FFF2-40B4-BE49-F238E27FC236}">
                <a16:creationId xmlns:a16="http://schemas.microsoft.com/office/drawing/2014/main" id="{B5C4D9A4-C8E3-4644-9D63-86142FA59A02}"/>
              </a:ext>
            </a:extLst>
          </p:cNvPr>
          <p:cNvSpPr/>
          <p:nvPr userDrawn="1"/>
        </p:nvSpPr>
        <p:spPr>
          <a:xfrm>
            <a:off x="714375" y="952500"/>
            <a:ext cx="7715250" cy="4953000"/>
          </a:xfrm>
          <a:prstGeom prst="rect">
            <a:avLst/>
          </a:prstGeom>
          <a:solidFill>
            <a:schemeClr val="tx2"/>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6" name="Rectangle 1">
            <a:extLst>
              <a:ext uri="{FF2B5EF4-FFF2-40B4-BE49-F238E27FC236}">
                <a16:creationId xmlns:a16="http://schemas.microsoft.com/office/drawing/2014/main" id="{7047AEE3-4D24-FE4F-BC8C-1050F33A970F}"/>
              </a:ext>
            </a:extLst>
          </p:cNvPr>
          <p:cNvSpPr/>
          <p:nvPr userDrawn="1"/>
        </p:nvSpPr>
        <p:spPr>
          <a:xfrm rot="16200000">
            <a:off x="3932238" y="1106488"/>
            <a:ext cx="1270000" cy="9525"/>
          </a:xfrm>
          <a:prstGeom prst="rect">
            <a:avLst/>
          </a:prstGeom>
          <a:solidFill>
            <a:srgbClr val="24282B"/>
          </a:solidFill>
          <a:ln w="12700">
            <a:miter lim="400000"/>
          </a:ln>
        </p:spPr>
        <p:txBody>
          <a:bodyPr lIns="25400" tIns="25400" rIns="25400" bIns="25400" anchor="ctr"/>
          <a:lstStyle/>
          <a:p>
            <a:pPr algn="ctr" defTabSz="412750" hangingPunct="0">
              <a:defRPr sz="3200" spc="0">
                <a:solidFill>
                  <a:srgbClr val="0433FF"/>
                </a:solidFill>
                <a:latin typeface="Helvetica Light"/>
                <a:ea typeface="Helvetica Light"/>
                <a:cs typeface="Helvetica Light"/>
                <a:sym typeface="Helvetica Light"/>
              </a:defRPr>
            </a:pPr>
            <a:endParaRPr lang="en-US" sz="1600" kern="0" noProof="0" dirty="0">
              <a:solidFill>
                <a:srgbClr val="0433FF"/>
              </a:solidFill>
              <a:latin typeface="Helvetica Light"/>
              <a:sym typeface="Helvetica Light"/>
            </a:endParaRPr>
          </a:p>
        </p:txBody>
      </p:sp>
      <p:sp>
        <p:nvSpPr>
          <p:cNvPr id="7" name="Rectangle 1">
            <a:extLst>
              <a:ext uri="{FF2B5EF4-FFF2-40B4-BE49-F238E27FC236}">
                <a16:creationId xmlns:a16="http://schemas.microsoft.com/office/drawing/2014/main" id="{2B45386C-7F1B-4D47-959C-DE1A73B407E7}"/>
              </a:ext>
            </a:extLst>
          </p:cNvPr>
          <p:cNvSpPr/>
          <p:nvPr userDrawn="1"/>
        </p:nvSpPr>
        <p:spPr>
          <a:xfrm>
            <a:off x="323850" y="136525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8" name="Rectangle 1">
            <a:extLst>
              <a:ext uri="{FF2B5EF4-FFF2-40B4-BE49-F238E27FC236}">
                <a16:creationId xmlns:a16="http://schemas.microsoft.com/office/drawing/2014/main" id="{FB1C5AC5-B8E6-EC4F-8CB9-43E091C422EF}"/>
              </a:ext>
            </a:extLst>
          </p:cNvPr>
          <p:cNvSpPr/>
          <p:nvPr userDrawn="1"/>
        </p:nvSpPr>
        <p:spPr>
          <a:xfrm>
            <a:off x="8048625" y="506538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1" name="Title 1">
            <a:extLst>
              <a:ext uri="{FF2B5EF4-FFF2-40B4-BE49-F238E27FC236}">
                <a16:creationId xmlns:a16="http://schemas.microsoft.com/office/drawing/2014/main" id="{33ACFFFD-2D44-B943-8B58-CC9B7641E79D}"/>
              </a:ext>
            </a:extLst>
          </p:cNvPr>
          <p:cNvSpPr>
            <a:spLocks noGrp="1"/>
          </p:cNvSpPr>
          <p:nvPr>
            <p:ph type="title" hasCustomPrompt="1"/>
          </p:nvPr>
        </p:nvSpPr>
        <p:spPr>
          <a:xfrm>
            <a:off x="1082676" y="3019275"/>
            <a:ext cx="6978650" cy="1613201"/>
          </a:xfrm>
        </p:spPr>
        <p:txBody>
          <a:bodyPr lIns="0" tIns="0" rIns="0" bIns="0" anchor="ctr">
            <a:normAutofit/>
          </a:bodyPr>
          <a:lstStyle>
            <a:lvl1pPr algn="ctr">
              <a:defRPr sz="3400">
                <a:solidFill>
                  <a:schemeClr val="bg1"/>
                </a:solidFill>
              </a:defRPr>
            </a:lvl1pPr>
          </a:lstStyle>
          <a:p>
            <a:r>
              <a:rPr lang="en-US" noProof="0"/>
              <a:t>TITLE GOES HERE</a:t>
            </a:r>
          </a:p>
        </p:txBody>
      </p:sp>
      <p:sp>
        <p:nvSpPr>
          <p:cNvPr id="13" name="Content Placeholder 13">
            <a:extLst>
              <a:ext uri="{FF2B5EF4-FFF2-40B4-BE49-F238E27FC236}">
                <a16:creationId xmlns:a16="http://schemas.microsoft.com/office/drawing/2014/main" id="{8E96E8CE-45C0-D643-B7F3-08C20CF5F760}"/>
              </a:ext>
            </a:extLst>
          </p:cNvPr>
          <p:cNvSpPr>
            <a:spLocks noGrp="1"/>
          </p:cNvSpPr>
          <p:nvPr>
            <p:ph sz="quarter" idx="21" hasCustomPrompt="1"/>
          </p:nvPr>
        </p:nvSpPr>
        <p:spPr>
          <a:xfrm>
            <a:off x="3328126" y="2348318"/>
            <a:ext cx="2487749" cy="269370"/>
          </a:xfrm>
        </p:spPr>
        <p:txBody>
          <a:bodyPr>
            <a:noAutofit/>
          </a:bodyPr>
          <a:lstStyle>
            <a:lvl1pPr marL="0" indent="0" algn="ctr">
              <a:lnSpc>
                <a:spcPct val="80000"/>
              </a:lnSpc>
              <a:buNone/>
              <a:defRPr sz="1600" cap="all" baseline="0">
                <a:solidFill>
                  <a:schemeClr val="bg1"/>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SUBTITLE GOES HERE</a:t>
            </a:r>
          </a:p>
        </p:txBody>
      </p:sp>
    </p:spTree>
    <p:extLst>
      <p:ext uri="{BB962C8B-B14F-4D97-AF65-F5344CB8AC3E}">
        <p14:creationId xmlns:p14="http://schemas.microsoft.com/office/powerpoint/2010/main" val="4712100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15" name="Rectangle 1">
            <a:extLst>
              <a:ext uri="{FF2B5EF4-FFF2-40B4-BE49-F238E27FC236}">
                <a16:creationId xmlns:a16="http://schemas.microsoft.com/office/drawing/2014/main" id="{F70F810B-4DED-A045-A1D2-7605E821997B}"/>
              </a:ext>
            </a:extLst>
          </p:cNvPr>
          <p:cNvSpPr/>
          <p:nvPr userDrawn="1"/>
        </p:nvSpPr>
        <p:spPr>
          <a:xfrm>
            <a:off x="0" y="4735652"/>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7" name="Title 1">
            <a:extLst>
              <a:ext uri="{FF2B5EF4-FFF2-40B4-BE49-F238E27FC236}">
                <a16:creationId xmlns:a16="http://schemas.microsoft.com/office/drawing/2014/main" id="{3194DD3B-943C-8740-A545-0DA0E5FD2569}"/>
              </a:ext>
            </a:extLst>
          </p:cNvPr>
          <p:cNvSpPr>
            <a:spLocks noGrp="1"/>
          </p:cNvSpPr>
          <p:nvPr>
            <p:ph type="title" hasCustomPrompt="1"/>
          </p:nvPr>
        </p:nvSpPr>
        <p:spPr>
          <a:xfrm>
            <a:off x="1069974" y="4651968"/>
            <a:ext cx="2743743" cy="997102"/>
          </a:xfrm>
        </p:spPr>
        <p:txBody>
          <a:bodyPr lIns="0" tIns="0" rIns="0" bIns="0" anchor="t">
            <a:normAutofit/>
          </a:bodyPr>
          <a:lstStyle>
            <a:lvl1pPr>
              <a:defRPr sz="3400"/>
            </a:lvl1pPr>
          </a:lstStyle>
          <a:p>
            <a:r>
              <a:rPr lang="en-US" noProof="0"/>
              <a:t>TITLE GOES HERE</a:t>
            </a:r>
          </a:p>
        </p:txBody>
      </p:sp>
      <p:sp>
        <p:nvSpPr>
          <p:cNvPr id="18" name="Rectangle 1">
            <a:extLst>
              <a:ext uri="{FF2B5EF4-FFF2-40B4-BE49-F238E27FC236}">
                <a16:creationId xmlns:a16="http://schemas.microsoft.com/office/drawing/2014/main" id="{93D5DD3F-FCDF-5945-9321-0FABA0771516}"/>
              </a:ext>
            </a:extLst>
          </p:cNvPr>
          <p:cNvSpPr/>
          <p:nvPr userDrawn="1"/>
        </p:nvSpPr>
        <p:spPr>
          <a:xfrm rot="16200000">
            <a:off x="3941763" y="2067005"/>
            <a:ext cx="1270000" cy="9526"/>
          </a:xfrm>
          <a:prstGeom prst="rect">
            <a:avLst/>
          </a:prstGeom>
          <a:solidFill>
            <a:srgbClr val="24282B"/>
          </a:solidFill>
          <a:ln w="12700">
            <a:miter lim="400000"/>
          </a:ln>
        </p:spPr>
        <p:txBody>
          <a:bodyPr lIns="25400" tIns="25400" rIns="25400" bIns="25400" anchor="ctr"/>
          <a:lstStyle/>
          <a:p>
            <a:pPr algn="ctr" defTabSz="412750" hangingPunct="0">
              <a:defRPr sz="3200" spc="0">
                <a:solidFill>
                  <a:srgbClr val="0433FF"/>
                </a:solidFill>
                <a:latin typeface="Helvetica Light"/>
                <a:ea typeface="Helvetica Light"/>
                <a:cs typeface="Helvetica Light"/>
                <a:sym typeface="Helvetica Light"/>
              </a:defRPr>
            </a:pPr>
            <a:endParaRPr lang="en-US" sz="1600" kern="0" noProof="0" dirty="0">
              <a:solidFill>
                <a:srgbClr val="0433FF"/>
              </a:solidFill>
              <a:latin typeface="Helvetica Light"/>
              <a:sym typeface="Helvetica Light"/>
            </a:endParaRPr>
          </a:p>
        </p:txBody>
      </p:sp>
      <p:sp>
        <p:nvSpPr>
          <p:cNvPr id="22" name="Text Placeholder 20">
            <a:extLst>
              <a:ext uri="{FF2B5EF4-FFF2-40B4-BE49-F238E27FC236}">
                <a16:creationId xmlns:a16="http://schemas.microsoft.com/office/drawing/2014/main" id="{B8877488-477F-0041-88BE-F780F1C66A10}"/>
              </a:ext>
            </a:extLst>
          </p:cNvPr>
          <p:cNvSpPr>
            <a:spLocks noGrp="1"/>
          </p:cNvSpPr>
          <p:nvPr>
            <p:ph type="body" sz="quarter" idx="14"/>
          </p:nvPr>
        </p:nvSpPr>
        <p:spPr>
          <a:xfrm>
            <a:off x="4962130" y="0"/>
            <a:ext cx="3746102" cy="685800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5606472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and Titl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9/11/2020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6" name="Rectangle 1">
            <a:extLst>
              <a:ext uri="{FF2B5EF4-FFF2-40B4-BE49-F238E27FC236}">
                <a16:creationId xmlns:a16="http://schemas.microsoft.com/office/drawing/2014/main" id="{8640E59D-783A-C149-B212-716E0C4FE00D}"/>
              </a:ext>
            </a:extLst>
          </p:cNvPr>
          <p:cNvSpPr/>
          <p:nvPr userDrawn="1"/>
        </p:nvSpPr>
        <p:spPr>
          <a:xfrm rot="5400000">
            <a:off x="927863" y="1260477"/>
            <a:ext cx="2540001" cy="1905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a:p>
        </p:txBody>
      </p:sp>
      <p:sp>
        <p:nvSpPr>
          <p:cNvPr id="12" name="Picture Placeholder 11">
            <a:extLst>
              <a:ext uri="{FF2B5EF4-FFF2-40B4-BE49-F238E27FC236}">
                <a16:creationId xmlns:a16="http://schemas.microsoft.com/office/drawing/2014/main" id="{4E9C988F-F5FE-BA4D-BDC5-02CCC5D68FF5}"/>
              </a:ext>
            </a:extLst>
          </p:cNvPr>
          <p:cNvSpPr>
            <a:spLocks noGrp="1"/>
          </p:cNvSpPr>
          <p:nvPr>
            <p:ph type="pic" sz="quarter" idx="13"/>
          </p:nvPr>
        </p:nvSpPr>
        <p:spPr>
          <a:xfrm>
            <a:off x="409575" y="520700"/>
            <a:ext cx="3557588" cy="5816600"/>
          </a:xfrm>
          <a:custGeom>
            <a:avLst/>
            <a:gdLst>
              <a:gd name="connsiteX0" fmla="*/ 0 w 4743450"/>
              <a:gd name="connsiteY0" fmla="*/ 0 h 5816600"/>
              <a:gd name="connsiteX1" fmla="*/ 4743450 w 4743450"/>
              <a:gd name="connsiteY1" fmla="*/ 0 h 5816600"/>
              <a:gd name="connsiteX2" fmla="*/ 4743450 w 4743450"/>
              <a:gd name="connsiteY2" fmla="*/ 285838 h 5816600"/>
              <a:gd name="connsiteX3" fmla="*/ 4406308 w 4743450"/>
              <a:gd name="connsiteY3" fmla="*/ 285838 h 5816600"/>
              <a:gd name="connsiteX4" fmla="*/ 4406308 w 4743450"/>
              <a:gd name="connsiteY4" fmla="*/ 666839 h 5816600"/>
              <a:gd name="connsiteX5" fmla="*/ 4743450 w 4743450"/>
              <a:gd name="connsiteY5" fmla="*/ 666839 h 5816600"/>
              <a:gd name="connsiteX6" fmla="*/ 4743450 w 4743450"/>
              <a:gd name="connsiteY6" fmla="*/ 5816600 h 5816600"/>
              <a:gd name="connsiteX7" fmla="*/ 0 w 4743450"/>
              <a:gd name="connsiteY7" fmla="*/ 5816600 h 581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3450" h="5816600">
                <a:moveTo>
                  <a:pt x="0" y="0"/>
                </a:moveTo>
                <a:lnTo>
                  <a:pt x="4743450" y="0"/>
                </a:lnTo>
                <a:lnTo>
                  <a:pt x="4743450" y="285838"/>
                </a:lnTo>
                <a:lnTo>
                  <a:pt x="4406308" y="285838"/>
                </a:lnTo>
                <a:lnTo>
                  <a:pt x="4406308" y="666839"/>
                </a:lnTo>
                <a:lnTo>
                  <a:pt x="4743450" y="666839"/>
                </a:lnTo>
                <a:lnTo>
                  <a:pt x="4743450" y="5816600"/>
                </a:lnTo>
                <a:lnTo>
                  <a:pt x="0" y="5816600"/>
                </a:lnTo>
                <a:close/>
              </a:path>
            </a:pathLst>
          </a:custGeom>
          <a:solidFill>
            <a:schemeClr val="tx2"/>
          </a:solidFill>
        </p:spPr>
        <p:txBody>
          <a:bodyPr wrap="square">
            <a:noAutofit/>
          </a:bodyPr>
          <a:lstStyle>
            <a:lvl1pPr marL="0" indent="0" algn="ctr">
              <a:buNone/>
              <a:defRPr>
                <a:solidFill>
                  <a:schemeClr val="bg1"/>
                </a:solidFill>
              </a:defRPr>
            </a:lvl1pPr>
          </a:lstStyle>
          <a:p>
            <a:r>
              <a:rPr lang="en-US" noProof="0"/>
              <a:t>Click icon to add picture</a:t>
            </a:r>
          </a:p>
        </p:txBody>
      </p:sp>
      <p:sp>
        <p:nvSpPr>
          <p:cNvPr id="14" name="Rectangle 1">
            <a:extLst>
              <a:ext uri="{FF2B5EF4-FFF2-40B4-BE49-F238E27FC236}">
                <a16:creationId xmlns:a16="http://schemas.microsoft.com/office/drawing/2014/main" id="{4E3F3D93-DB12-4C41-A747-8781702C120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6" name="Title 1">
            <a:extLst>
              <a:ext uri="{FF2B5EF4-FFF2-40B4-BE49-F238E27FC236}">
                <a16:creationId xmlns:a16="http://schemas.microsoft.com/office/drawing/2014/main" id="{D6C315ED-F22B-A649-80D5-44A63CE74044}"/>
              </a:ext>
            </a:extLst>
          </p:cNvPr>
          <p:cNvSpPr>
            <a:spLocks noGrp="1"/>
          </p:cNvSpPr>
          <p:nvPr>
            <p:ph type="title" hasCustomPrompt="1"/>
          </p:nvPr>
        </p:nvSpPr>
        <p:spPr>
          <a:xfrm>
            <a:off x="4572000" y="702156"/>
            <a:ext cx="4572000" cy="740156"/>
          </a:xfrm>
        </p:spPr>
        <p:txBody>
          <a:bodyPr anchor="t">
            <a:normAutofit/>
          </a:bodyPr>
          <a:lstStyle>
            <a:lvl1pPr>
              <a:defRPr sz="3400"/>
            </a:lvl1pPr>
          </a:lstStyle>
          <a:p>
            <a:r>
              <a:rPr lang="en-US" noProof="0"/>
              <a:t>TITLE GOES HERE</a:t>
            </a:r>
          </a:p>
        </p:txBody>
      </p:sp>
    </p:spTree>
    <p:extLst>
      <p:ext uri="{BB962C8B-B14F-4D97-AF65-F5344CB8AC3E}">
        <p14:creationId xmlns:p14="http://schemas.microsoft.com/office/powerpoint/2010/main" val="36186628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and Captio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9/11/2020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6" name="Rectangle 1">
            <a:extLst>
              <a:ext uri="{FF2B5EF4-FFF2-40B4-BE49-F238E27FC236}">
                <a16:creationId xmlns:a16="http://schemas.microsoft.com/office/drawing/2014/main" id="{8640E59D-783A-C149-B212-716E0C4FE00D}"/>
              </a:ext>
            </a:extLst>
          </p:cNvPr>
          <p:cNvSpPr/>
          <p:nvPr userDrawn="1"/>
        </p:nvSpPr>
        <p:spPr>
          <a:xfrm rot="5400000">
            <a:off x="927863" y="1260477"/>
            <a:ext cx="2540001" cy="1905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a:p>
        </p:txBody>
      </p:sp>
      <p:sp>
        <p:nvSpPr>
          <p:cNvPr id="12" name="Picture Placeholder 11">
            <a:extLst>
              <a:ext uri="{FF2B5EF4-FFF2-40B4-BE49-F238E27FC236}">
                <a16:creationId xmlns:a16="http://schemas.microsoft.com/office/drawing/2014/main" id="{4E9C988F-F5FE-BA4D-BDC5-02CCC5D68FF5}"/>
              </a:ext>
            </a:extLst>
          </p:cNvPr>
          <p:cNvSpPr>
            <a:spLocks noGrp="1"/>
          </p:cNvSpPr>
          <p:nvPr>
            <p:ph type="pic" sz="quarter" idx="13"/>
          </p:nvPr>
        </p:nvSpPr>
        <p:spPr>
          <a:xfrm>
            <a:off x="409575" y="520700"/>
            <a:ext cx="3557588" cy="5816600"/>
          </a:xfrm>
          <a:custGeom>
            <a:avLst/>
            <a:gdLst>
              <a:gd name="connsiteX0" fmla="*/ 0 w 4743450"/>
              <a:gd name="connsiteY0" fmla="*/ 0 h 5816600"/>
              <a:gd name="connsiteX1" fmla="*/ 4743450 w 4743450"/>
              <a:gd name="connsiteY1" fmla="*/ 0 h 5816600"/>
              <a:gd name="connsiteX2" fmla="*/ 4743450 w 4743450"/>
              <a:gd name="connsiteY2" fmla="*/ 285838 h 5816600"/>
              <a:gd name="connsiteX3" fmla="*/ 4406308 w 4743450"/>
              <a:gd name="connsiteY3" fmla="*/ 285838 h 5816600"/>
              <a:gd name="connsiteX4" fmla="*/ 4406308 w 4743450"/>
              <a:gd name="connsiteY4" fmla="*/ 666839 h 5816600"/>
              <a:gd name="connsiteX5" fmla="*/ 4743450 w 4743450"/>
              <a:gd name="connsiteY5" fmla="*/ 666839 h 5816600"/>
              <a:gd name="connsiteX6" fmla="*/ 4743450 w 4743450"/>
              <a:gd name="connsiteY6" fmla="*/ 5816600 h 5816600"/>
              <a:gd name="connsiteX7" fmla="*/ 0 w 4743450"/>
              <a:gd name="connsiteY7" fmla="*/ 5816600 h 581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3450" h="5816600">
                <a:moveTo>
                  <a:pt x="0" y="0"/>
                </a:moveTo>
                <a:lnTo>
                  <a:pt x="4743450" y="0"/>
                </a:lnTo>
                <a:lnTo>
                  <a:pt x="4743450" y="285838"/>
                </a:lnTo>
                <a:lnTo>
                  <a:pt x="4406308" y="285838"/>
                </a:lnTo>
                <a:lnTo>
                  <a:pt x="4406308" y="666839"/>
                </a:lnTo>
                <a:lnTo>
                  <a:pt x="4743450" y="666839"/>
                </a:lnTo>
                <a:lnTo>
                  <a:pt x="4743450" y="5816600"/>
                </a:lnTo>
                <a:lnTo>
                  <a:pt x="0" y="5816600"/>
                </a:lnTo>
                <a:close/>
              </a:path>
            </a:pathLst>
          </a:custGeom>
          <a:solidFill>
            <a:schemeClr val="tx2"/>
          </a:solidFill>
        </p:spPr>
        <p:txBody>
          <a:bodyPr wrap="square">
            <a:noAutofit/>
          </a:bodyPr>
          <a:lstStyle>
            <a:lvl1pPr marL="0" indent="0" algn="ctr">
              <a:buNone/>
              <a:defRPr>
                <a:solidFill>
                  <a:schemeClr val="bg1"/>
                </a:solidFill>
              </a:defRPr>
            </a:lvl1pPr>
          </a:lstStyle>
          <a:p>
            <a:r>
              <a:rPr lang="en-US" noProof="0"/>
              <a:t>Click icon to add picture</a:t>
            </a:r>
          </a:p>
        </p:txBody>
      </p:sp>
      <p:sp>
        <p:nvSpPr>
          <p:cNvPr id="14" name="Rectangle 1">
            <a:extLst>
              <a:ext uri="{FF2B5EF4-FFF2-40B4-BE49-F238E27FC236}">
                <a16:creationId xmlns:a16="http://schemas.microsoft.com/office/drawing/2014/main" id="{4E3F3D93-DB12-4C41-A747-8781702C120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6" name="Title 1">
            <a:extLst>
              <a:ext uri="{FF2B5EF4-FFF2-40B4-BE49-F238E27FC236}">
                <a16:creationId xmlns:a16="http://schemas.microsoft.com/office/drawing/2014/main" id="{D6C315ED-F22B-A649-80D5-44A63CE74044}"/>
              </a:ext>
            </a:extLst>
          </p:cNvPr>
          <p:cNvSpPr>
            <a:spLocks noGrp="1"/>
          </p:cNvSpPr>
          <p:nvPr>
            <p:ph type="title" hasCustomPrompt="1"/>
          </p:nvPr>
        </p:nvSpPr>
        <p:spPr>
          <a:xfrm>
            <a:off x="4572000" y="702156"/>
            <a:ext cx="4572000" cy="740156"/>
          </a:xfrm>
        </p:spPr>
        <p:txBody>
          <a:bodyPr anchor="t">
            <a:normAutofit/>
          </a:bodyPr>
          <a:lstStyle>
            <a:lvl1pPr>
              <a:defRPr sz="3400"/>
            </a:lvl1pPr>
          </a:lstStyle>
          <a:p>
            <a:r>
              <a:rPr lang="en-US" noProof="0"/>
              <a:t>TITLE GOES HERE</a:t>
            </a:r>
          </a:p>
        </p:txBody>
      </p:sp>
      <p:sp>
        <p:nvSpPr>
          <p:cNvPr id="9" name="Content Placeholder 8">
            <a:extLst>
              <a:ext uri="{FF2B5EF4-FFF2-40B4-BE49-F238E27FC236}">
                <a16:creationId xmlns:a16="http://schemas.microsoft.com/office/drawing/2014/main" id="{DEE6C881-74AA-8944-AD6A-BA0821ECDCAE}"/>
              </a:ext>
            </a:extLst>
          </p:cNvPr>
          <p:cNvSpPr>
            <a:spLocks noGrp="1"/>
          </p:cNvSpPr>
          <p:nvPr>
            <p:ph sz="quarter" idx="14"/>
          </p:nvPr>
        </p:nvSpPr>
        <p:spPr>
          <a:xfrm>
            <a:off x="4572001" y="1443038"/>
            <a:ext cx="4136231" cy="4894262"/>
          </a:xfrm>
        </p:spPr>
        <p:txBody>
          <a:bodyPr/>
          <a:lstStyle>
            <a:lvl1pPr>
              <a:spcBef>
                <a:spcPts val="1000"/>
              </a:spcBef>
              <a:spcAft>
                <a:spcPts val="1500"/>
              </a:spcAft>
              <a:defRPr/>
            </a:lvl1pPr>
            <a:lvl2pPr>
              <a:spcBef>
                <a:spcPts val="1000"/>
              </a:spcBef>
              <a:spcAft>
                <a:spcPts val="1500"/>
              </a:spcAft>
              <a:defRPr/>
            </a:lvl2pPr>
            <a:lvl3pPr>
              <a:spcBef>
                <a:spcPts val="1000"/>
              </a:spcBef>
              <a:spcAft>
                <a:spcPts val="1500"/>
              </a:spcAft>
              <a:defRPr/>
            </a:lvl3pPr>
            <a:lvl4pPr>
              <a:spcBef>
                <a:spcPts val="1000"/>
              </a:spcBef>
              <a:spcAft>
                <a:spcPts val="1500"/>
              </a:spcAft>
              <a:defRPr/>
            </a:lvl4pPr>
            <a:lvl5pPr>
              <a:spcBef>
                <a:spcPts val="1000"/>
              </a:spcBef>
              <a:spcAft>
                <a:spcPts val="1500"/>
              </a:spcAf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8276134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am">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6B5B67-55DA-424F-9805-71BDE70D7489}" type="datetimeFigureOut">
              <a:rPr lang="en-US" noProof="0" smtClean="0"/>
              <a:t>9/11/2020</a:t>
            </a:fld>
            <a:endParaRPr lang="en-US" noProof="0"/>
          </a:p>
        </p:txBody>
      </p:sp>
      <p:sp>
        <p:nvSpPr>
          <p:cNvPr id="5" name="Footer Placeholder 4"/>
          <p:cNvSpPr>
            <a:spLocks noGrp="1"/>
          </p:cNvSpPr>
          <p:nvPr>
            <p:ph type="ftr" sz="quarter" idx="11"/>
          </p:nvPr>
        </p:nvSpPr>
        <p:spPr/>
        <p:txBody>
          <a:bodyPr/>
          <a:lstStyle/>
          <a:p>
            <a:endParaRPr lang="en-US" noProof="0"/>
          </a:p>
        </p:txBody>
      </p:sp>
      <p:sp>
        <p:nvSpPr>
          <p:cNvPr id="6" name="Slide Number Placeholder 5"/>
          <p:cNvSpPr>
            <a:spLocks noGrp="1"/>
          </p:cNvSpPr>
          <p:nvPr>
            <p:ph type="sldNum" sz="quarter" idx="12"/>
          </p:nvPr>
        </p:nvSpPr>
        <p:spPr/>
        <p:txBody>
          <a:bodyPr/>
          <a:lstStyle/>
          <a:p>
            <a:fld id="{8A606CC1-1436-4FA3-B5BE-7FF06ED26E03}" type="slidenum">
              <a:rPr lang="en-US" noProof="0" smtClean="0"/>
              <a:t>‹#›</a:t>
            </a:fld>
            <a:endParaRPr lang="en-US" noProof="0"/>
          </a:p>
        </p:txBody>
      </p:sp>
      <p:sp>
        <p:nvSpPr>
          <p:cNvPr id="8" name="Picture Placeholder 9"/>
          <p:cNvSpPr>
            <a:spLocks noGrp="1"/>
          </p:cNvSpPr>
          <p:nvPr>
            <p:ph type="pic" sz="quarter" idx="17"/>
          </p:nvPr>
        </p:nvSpPr>
        <p:spPr>
          <a:xfrm>
            <a:off x="928206" y="2063552"/>
            <a:ext cx="1746660" cy="2051919"/>
          </a:xfrm>
          <a:solidFill>
            <a:schemeClr val="tx2"/>
          </a:solidFill>
        </p:spPr>
        <p:txBody>
          <a:bodyPr/>
          <a:lstStyle/>
          <a:p>
            <a:r>
              <a:rPr lang="en-US" noProof="0"/>
              <a:t>Click icon to add picture</a:t>
            </a:r>
          </a:p>
        </p:txBody>
      </p:sp>
      <p:sp>
        <p:nvSpPr>
          <p:cNvPr id="9" name="Picture Placeholder 9"/>
          <p:cNvSpPr>
            <a:spLocks noGrp="1"/>
          </p:cNvSpPr>
          <p:nvPr>
            <p:ph type="pic" sz="quarter" idx="18"/>
          </p:nvPr>
        </p:nvSpPr>
        <p:spPr>
          <a:xfrm>
            <a:off x="3681417" y="2063552"/>
            <a:ext cx="1746660" cy="2051919"/>
          </a:xfrm>
          <a:solidFill>
            <a:schemeClr val="tx2"/>
          </a:solidFill>
        </p:spPr>
        <p:txBody>
          <a:bodyPr/>
          <a:lstStyle/>
          <a:p>
            <a:r>
              <a:rPr lang="en-US" noProof="0"/>
              <a:t>Click icon to add picture</a:t>
            </a:r>
          </a:p>
        </p:txBody>
      </p:sp>
      <p:sp>
        <p:nvSpPr>
          <p:cNvPr id="10" name="Picture Placeholder 9"/>
          <p:cNvSpPr>
            <a:spLocks noGrp="1"/>
          </p:cNvSpPr>
          <p:nvPr>
            <p:ph type="pic" sz="quarter" idx="19"/>
          </p:nvPr>
        </p:nvSpPr>
        <p:spPr>
          <a:xfrm>
            <a:off x="6434628" y="2063552"/>
            <a:ext cx="1746660" cy="2051919"/>
          </a:xfrm>
          <a:solidFill>
            <a:schemeClr val="tx2"/>
          </a:solidFill>
        </p:spPr>
        <p:txBody>
          <a:bodyPr/>
          <a:lstStyle/>
          <a:p>
            <a:r>
              <a:rPr lang="en-US" noProof="0"/>
              <a:t>Click icon to add picture</a:t>
            </a:r>
          </a:p>
        </p:txBody>
      </p:sp>
      <p:sp>
        <p:nvSpPr>
          <p:cNvPr id="13" name="Content Placeholder 13"/>
          <p:cNvSpPr>
            <a:spLocks noGrp="1"/>
          </p:cNvSpPr>
          <p:nvPr>
            <p:ph sz="quarter" idx="21" hasCustomPrompt="1"/>
          </p:nvPr>
        </p:nvSpPr>
        <p:spPr>
          <a:xfrm>
            <a:off x="546362"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14" name="Text Placeholder 21"/>
          <p:cNvSpPr>
            <a:spLocks noGrp="1"/>
          </p:cNvSpPr>
          <p:nvPr>
            <p:ph type="body" sz="quarter" idx="22" hasCustomPrompt="1"/>
          </p:nvPr>
        </p:nvSpPr>
        <p:spPr>
          <a:xfrm>
            <a:off x="545890"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15" name="Content Placeholder 13"/>
          <p:cNvSpPr>
            <a:spLocks noGrp="1"/>
          </p:cNvSpPr>
          <p:nvPr>
            <p:ph sz="quarter" idx="40" hasCustomPrompt="1"/>
          </p:nvPr>
        </p:nvSpPr>
        <p:spPr>
          <a:xfrm>
            <a:off x="545552"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16" name="Content Placeholder 13"/>
          <p:cNvSpPr>
            <a:spLocks noGrp="1"/>
          </p:cNvSpPr>
          <p:nvPr>
            <p:ph sz="quarter" idx="41" hasCustomPrompt="1"/>
          </p:nvPr>
        </p:nvSpPr>
        <p:spPr>
          <a:xfrm>
            <a:off x="3311254"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17" name="Text Placeholder 21"/>
          <p:cNvSpPr>
            <a:spLocks noGrp="1"/>
          </p:cNvSpPr>
          <p:nvPr>
            <p:ph type="body" sz="quarter" idx="42" hasCustomPrompt="1"/>
          </p:nvPr>
        </p:nvSpPr>
        <p:spPr>
          <a:xfrm>
            <a:off x="3310783"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18" name="Content Placeholder 13"/>
          <p:cNvSpPr>
            <a:spLocks noGrp="1"/>
          </p:cNvSpPr>
          <p:nvPr>
            <p:ph sz="quarter" idx="43" hasCustomPrompt="1"/>
          </p:nvPr>
        </p:nvSpPr>
        <p:spPr>
          <a:xfrm>
            <a:off x="3310444"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19" name="Content Placeholder 13"/>
          <p:cNvSpPr>
            <a:spLocks noGrp="1"/>
          </p:cNvSpPr>
          <p:nvPr>
            <p:ph sz="quarter" idx="44" hasCustomPrompt="1"/>
          </p:nvPr>
        </p:nvSpPr>
        <p:spPr>
          <a:xfrm>
            <a:off x="6076147"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20" name="Text Placeholder 21"/>
          <p:cNvSpPr>
            <a:spLocks noGrp="1"/>
          </p:cNvSpPr>
          <p:nvPr>
            <p:ph type="body" sz="quarter" idx="45" hasCustomPrompt="1"/>
          </p:nvPr>
        </p:nvSpPr>
        <p:spPr>
          <a:xfrm>
            <a:off x="6075675"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21" name="Content Placeholder 13"/>
          <p:cNvSpPr>
            <a:spLocks noGrp="1"/>
          </p:cNvSpPr>
          <p:nvPr>
            <p:ph sz="quarter" idx="46" hasCustomPrompt="1"/>
          </p:nvPr>
        </p:nvSpPr>
        <p:spPr>
          <a:xfrm>
            <a:off x="6075337"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25" name="Title 1">
            <a:extLst>
              <a:ext uri="{FF2B5EF4-FFF2-40B4-BE49-F238E27FC236}">
                <a16:creationId xmlns:a16="http://schemas.microsoft.com/office/drawing/2014/main" id="{74A82460-2A11-4842-BF35-3C6799C4E8F0}"/>
              </a:ext>
            </a:extLst>
          </p:cNvPr>
          <p:cNvSpPr>
            <a:spLocks noGrp="1"/>
          </p:cNvSpPr>
          <p:nvPr>
            <p:ph type="title"/>
          </p:nvPr>
        </p:nvSpPr>
        <p:spPr>
          <a:xfrm>
            <a:off x="435894" y="702156"/>
            <a:ext cx="8272212" cy="740156"/>
          </a:xfrm>
        </p:spPr>
        <p:txBody>
          <a:bodyPr anchor="t">
            <a:normAutofit/>
          </a:bodyPr>
          <a:lstStyle>
            <a:lvl1pPr>
              <a:defRPr sz="3400"/>
            </a:lvl1pPr>
          </a:lstStyle>
          <a:p>
            <a:r>
              <a:rPr lang="en-US" noProof="0"/>
              <a:t>Click to edit Master title style</a:t>
            </a:r>
          </a:p>
        </p:txBody>
      </p:sp>
      <p:sp>
        <p:nvSpPr>
          <p:cNvPr id="26" name="Rectangle 1">
            <a:extLst>
              <a:ext uri="{FF2B5EF4-FFF2-40B4-BE49-F238E27FC236}">
                <a16:creationId xmlns:a16="http://schemas.microsoft.com/office/drawing/2014/main" id="{D72EBBB3-86E3-0D49-AFB5-BAB82C8F6544}"/>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cxnSp>
        <p:nvCxnSpPr>
          <p:cNvPr id="28" name="Straight Connector 27">
            <a:extLst>
              <a:ext uri="{FF2B5EF4-FFF2-40B4-BE49-F238E27FC236}">
                <a16:creationId xmlns:a16="http://schemas.microsoft.com/office/drawing/2014/main" id="{01E9B3DA-A75C-E947-B309-3CE35073E1FD}"/>
              </a:ext>
            </a:extLst>
          </p:cNvPr>
          <p:cNvCxnSpPr/>
          <p:nvPr userDrawn="1"/>
        </p:nvCxnSpPr>
        <p:spPr>
          <a:xfrm>
            <a:off x="889742"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0C9E365-8CE7-5742-8FB0-881AF8246701}"/>
              </a:ext>
            </a:extLst>
          </p:cNvPr>
          <p:cNvCxnSpPr/>
          <p:nvPr userDrawn="1"/>
        </p:nvCxnSpPr>
        <p:spPr>
          <a:xfrm>
            <a:off x="3654635"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4E0687B-A3DE-9D4B-9499-96776C0A7A52}"/>
              </a:ext>
            </a:extLst>
          </p:cNvPr>
          <p:cNvCxnSpPr/>
          <p:nvPr userDrawn="1"/>
        </p:nvCxnSpPr>
        <p:spPr>
          <a:xfrm>
            <a:off x="6419527"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5640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3" name="Content Placeholder 2"/>
          <p:cNvSpPr>
            <a:spLocks noGrp="1"/>
          </p:cNvSpPr>
          <p:nvPr>
            <p:ph idx="1"/>
          </p:nvPr>
        </p:nvSpPr>
        <p:spPr>
          <a:xfrm>
            <a:off x="435895" y="1890876"/>
            <a:ext cx="8272211" cy="40844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9/11/2020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3" name="Rectangle 1">
            <a:extLst>
              <a:ext uri="{FF2B5EF4-FFF2-40B4-BE49-F238E27FC236}">
                <a16:creationId xmlns:a16="http://schemas.microsoft.com/office/drawing/2014/main" id="{C8660979-B6F8-480C-AAC7-48903CC3ECFC}"/>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3123991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and Image">
    <p:spTree>
      <p:nvGrpSpPr>
        <p:cNvPr id="1" name=""/>
        <p:cNvGrpSpPr/>
        <p:nvPr/>
      </p:nvGrpSpPr>
      <p:grpSpPr>
        <a:xfrm>
          <a:off x="0" y="0"/>
          <a:ext cx="0" cy="0"/>
          <a:chOff x="0" y="0"/>
          <a:chExt cx="0" cy="0"/>
        </a:xfrm>
      </p:grpSpPr>
      <p:sp>
        <p:nvSpPr>
          <p:cNvPr id="18" name="Picture Placeholder 17">
            <a:extLst>
              <a:ext uri="{FF2B5EF4-FFF2-40B4-BE49-F238E27FC236}">
                <a16:creationId xmlns:a16="http://schemas.microsoft.com/office/drawing/2014/main" id="{390CC524-3900-1041-BDBF-D0ABD37D8E8B}"/>
              </a:ext>
            </a:extLst>
          </p:cNvPr>
          <p:cNvSpPr>
            <a:spLocks noGrp="1"/>
          </p:cNvSpPr>
          <p:nvPr>
            <p:ph type="pic" sz="quarter" idx="13"/>
          </p:nvPr>
        </p:nvSpPr>
        <p:spPr>
          <a:xfrm>
            <a:off x="0" y="0"/>
            <a:ext cx="4143375" cy="6858000"/>
          </a:xfrm>
          <a:custGeom>
            <a:avLst/>
            <a:gdLst>
              <a:gd name="connsiteX0" fmla="*/ 0 w 5524500"/>
              <a:gd name="connsiteY0" fmla="*/ 0 h 6858000"/>
              <a:gd name="connsiteX1" fmla="*/ 5524500 w 5524500"/>
              <a:gd name="connsiteY1" fmla="*/ 0 h 6858000"/>
              <a:gd name="connsiteX2" fmla="*/ 5524500 w 5524500"/>
              <a:gd name="connsiteY2" fmla="*/ 806538 h 6858000"/>
              <a:gd name="connsiteX3" fmla="*/ 4952408 w 5524500"/>
              <a:gd name="connsiteY3" fmla="*/ 806538 h 6858000"/>
              <a:gd name="connsiteX4" fmla="*/ 4952408 w 5524500"/>
              <a:gd name="connsiteY4" fmla="*/ 1187539 h 6858000"/>
              <a:gd name="connsiteX5" fmla="*/ 5524500 w 5524500"/>
              <a:gd name="connsiteY5" fmla="*/ 1187539 h 6858000"/>
              <a:gd name="connsiteX6" fmla="*/ 5524500 w 5524500"/>
              <a:gd name="connsiteY6" fmla="*/ 6858000 h 6858000"/>
              <a:gd name="connsiteX7" fmla="*/ 0 w 55245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24500" h="6858000">
                <a:moveTo>
                  <a:pt x="0" y="0"/>
                </a:moveTo>
                <a:lnTo>
                  <a:pt x="5524500" y="0"/>
                </a:lnTo>
                <a:lnTo>
                  <a:pt x="5524500" y="806538"/>
                </a:lnTo>
                <a:lnTo>
                  <a:pt x="4952408" y="806538"/>
                </a:lnTo>
                <a:lnTo>
                  <a:pt x="4952408" y="1187539"/>
                </a:lnTo>
                <a:lnTo>
                  <a:pt x="5524500" y="1187539"/>
                </a:lnTo>
                <a:lnTo>
                  <a:pt x="5524500" y="6858000"/>
                </a:lnTo>
                <a:lnTo>
                  <a:pt x="0" y="6858000"/>
                </a:lnTo>
                <a:close/>
              </a:path>
            </a:pathLst>
          </a:custGeom>
          <a:solidFill>
            <a:schemeClr val="tx2"/>
          </a:solidFill>
        </p:spPr>
        <p:txBody>
          <a:bodyPr wrap="square">
            <a:noAutofit/>
          </a:bodyPr>
          <a:lstStyle>
            <a:lvl1pPr marL="0" indent="0" algn="ctr">
              <a:buNone/>
              <a:defRPr>
                <a:solidFill>
                  <a:schemeClr val="bg1"/>
                </a:solidFill>
              </a:defRPr>
            </a:lvl1pPr>
          </a:lstStyle>
          <a:p>
            <a:r>
              <a:rPr lang="en-US"/>
              <a:t>Click icon to add picture</a:t>
            </a:r>
            <a:endParaRPr lang="en-US" dirty="0"/>
          </a:p>
        </p:txBody>
      </p:sp>
      <p:sp>
        <p:nvSpPr>
          <p:cNvPr id="3" name="Content Placeholder 2"/>
          <p:cNvSpPr>
            <a:spLocks noGrp="1"/>
          </p:cNvSpPr>
          <p:nvPr>
            <p:ph idx="1"/>
          </p:nvPr>
        </p:nvSpPr>
        <p:spPr>
          <a:xfrm>
            <a:off x="4667695" y="1890876"/>
            <a:ext cx="4040411" cy="40844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9/11/2020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4" name="Title 1">
            <a:extLst>
              <a:ext uri="{FF2B5EF4-FFF2-40B4-BE49-F238E27FC236}">
                <a16:creationId xmlns:a16="http://schemas.microsoft.com/office/drawing/2014/main" id="{1D49B377-6CF8-9E4B-8973-3F8057D7DF48}"/>
              </a:ext>
            </a:extLst>
          </p:cNvPr>
          <p:cNvSpPr>
            <a:spLocks noGrp="1"/>
          </p:cNvSpPr>
          <p:nvPr>
            <p:ph type="title" hasCustomPrompt="1"/>
          </p:nvPr>
        </p:nvSpPr>
        <p:spPr>
          <a:xfrm>
            <a:off x="4667695" y="702156"/>
            <a:ext cx="4040411" cy="740156"/>
          </a:xfrm>
        </p:spPr>
        <p:txBody>
          <a:bodyPr anchor="t">
            <a:normAutofit/>
          </a:bodyPr>
          <a:lstStyle>
            <a:lvl1pPr>
              <a:defRPr sz="3400"/>
            </a:lvl1pPr>
          </a:lstStyle>
          <a:p>
            <a:r>
              <a:rPr lang="en-US" dirty="0"/>
              <a:t>TITLE GOES HERE</a:t>
            </a:r>
          </a:p>
        </p:txBody>
      </p:sp>
      <p:sp>
        <p:nvSpPr>
          <p:cNvPr id="19" name="Rectangle 1">
            <a:extLst>
              <a:ext uri="{FF2B5EF4-FFF2-40B4-BE49-F238E27FC236}">
                <a16:creationId xmlns:a16="http://schemas.microsoft.com/office/drawing/2014/main" id="{E11F091D-EBC7-D743-82DA-0E177FD421D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586676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35894" y="5141975"/>
            <a:ext cx="8272211" cy="1258827"/>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2393951"/>
            <a:ext cx="8272211"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435895" y="4541417"/>
            <a:ext cx="8272211"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9/11/2020</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1" name="Rectangle 1">
            <a:extLst>
              <a:ext uri="{FF2B5EF4-FFF2-40B4-BE49-F238E27FC236}">
                <a16:creationId xmlns:a16="http://schemas.microsoft.com/office/drawing/2014/main" id="{5DC1E635-F6E7-F248-9B85-120581E81180}"/>
              </a:ext>
            </a:extLst>
          </p:cNvPr>
          <p:cNvSpPr/>
          <p:nvPr userDrawn="1"/>
        </p:nvSpPr>
        <p:spPr>
          <a:xfrm>
            <a:off x="81945" y="555203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760310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35896" y="1956391"/>
            <a:ext cx="2897412" cy="4467523"/>
          </a:xfrm>
        </p:spPr>
        <p:txBody>
          <a:bodyPr anchor="t">
            <a:normAutofit/>
          </a:bodyPr>
          <a:lstStyle>
            <a:lvl1pPr>
              <a:defRPr sz="1600"/>
            </a:lvl1pPr>
            <a:lvl2pPr>
              <a:defRPr sz="1400"/>
            </a:lvl2pPr>
            <a:lvl3pPr>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520199" y="1956391"/>
            <a:ext cx="5187908" cy="446752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9/11/2020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
        <p:nvSpPr>
          <p:cNvPr id="8" name="Title 1">
            <a:extLst>
              <a:ext uri="{FF2B5EF4-FFF2-40B4-BE49-F238E27FC236}">
                <a16:creationId xmlns:a16="http://schemas.microsoft.com/office/drawing/2014/main" id="{4C75DA6C-B626-714A-8BBC-6FDDB6BE4083}"/>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9" name="Rectangle 1">
            <a:extLst>
              <a:ext uri="{FF2B5EF4-FFF2-40B4-BE49-F238E27FC236}">
                <a16:creationId xmlns:a16="http://schemas.microsoft.com/office/drawing/2014/main" id="{72B4D55A-70C8-E04B-B7E3-3355A1131891}"/>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1577222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35894" y="2847885"/>
            <a:ext cx="3568112" cy="557784"/>
          </a:xfrm>
        </p:spPr>
        <p:txBody>
          <a:bodyPr anchor="ctr">
            <a:noAutofit/>
          </a:bodyPr>
          <a:lstStyle>
            <a:lvl1pPr marL="0" indent="0" algn="ctr">
              <a:buNone/>
              <a:defRPr sz="28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goes here</a:t>
            </a:r>
          </a:p>
        </p:txBody>
      </p:sp>
      <p:sp>
        <p:nvSpPr>
          <p:cNvPr id="4" name="Content Placeholder 3"/>
          <p:cNvSpPr>
            <a:spLocks noGrp="1"/>
          </p:cNvSpPr>
          <p:nvPr>
            <p:ph sz="half" idx="2"/>
          </p:nvPr>
        </p:nvSpPr>
        <p:spPr>
          <a:xfrm>
            <a:off x="435896" y="3523047"/>
            <a:ext cx="3568109" cy="2131499"/>
          </a:xfrm>
        </p:spPr>
        <p:txBody>
          <a:bodyPr anchor="t">
            <a:normAutofit/>
          </a:bodyPr>
          <a:lstStyle>
            <a:lvl1pPr algn="ctr">
              <a:defRPr/>
            </a:lvl1pPr>
            <a:lvl2pPr algn="ctr">
              <a:defRPr/>
            </a:lvl2pPr>
            <a:lvl3pPr algn="ctr">
              <a:defRPr/>
            </a:lvl3pPr>
            <a:lvl4pPr algn="ctr">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hasCustomPrompt="1"/>
          </p:nvPr>
        </p:nvSpPr>
        <p:spPr>
          <a:xfrm>
            <a:off x="4953002" y="2847887"/>
            <a:ext cx="3568112" cy="553373"/>
          </a:xfrm>
        </p:spPr>
        <p:txBody>
          <a:bodyPr anchor="ctr">
            <a:noAutofit/>
          </a:bodyPr>
          <a:lstStyle>
            <a:lvl1pPr marL="0" marR="0" indent="0" algn="ctr"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8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goes here</a:t>
            </a:r>
          </a:p>
        </p:txBody>
      </p:sp>
      <p:sp>
        <p:nvSpPr>
          <p:cNvPr id="6" name="Content Placeholder 5"/>
          <p:cNvSpPr>
            <a:spLocks noGrp="1"/>
          </p:cNvSpPr>
          <p:nvPr>
            <p:ph sz="quarter" idx="4"/>
          </p:nvPr>
        </p:nvSpPr>
        <p:spPr>
          <a:xfrm>
            <a:off x="4953001" y="3523047"/>
            <a:ext cx="3568113" cy="2131499"/>
          </a:xfrm>
        </p:spPr>
        <p:txBody>
          <a:bodyPr anchor="t">
            <a:normAutofit/>
          </a:bodyPr>
          <a:lstStyle>
            <a:lvl1pPr algn="ctr">
              <a:defRPr/>
            </a:lvl1pPr>
            <a:lvl2pPr algn="ctr">
              <a:defRPr/>
            </a:lvl2pPr>
            <a:lvl3pPr algn="ctr">
              <a:defRPr/>
            </a:lvl3pPr>
            <a:lvl4pPr algn="ctr">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9/11/2020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
        <p:nvSpPr>
          <p:cNvPr id="10" name="Title 1">
            <a:extLst>
              <a:ext uri="{FF2B5EF4-FFF2-40B4-BE49-F238E27FC236}">
                <a16:creationId xmlns:a16="http://schemas.microsoft.com/office/drawing/2014/main" id="{73CA278B-C101-7F4E-B11A-7B91B0C8E60A}"/>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11" name="Rectangle 1">
            <a:extLst>
              <a:ext uri="{FF2B5EF4-FFF2-40B4-BE49-F238E27FC236}">
                <a16:creationId xmlns:a16="http://schemas.microsoft.com/office/drawing/2014/main" id="{FE5F6035-AACE-6847-8AF4-EB3C4D79EE95}"/>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grpSp>
        <p:nvGrpSpPr>
          <p:cNvPr id="13" name="Group 12">
            <a:extLst>
              <a:ext uri="{FF2B5EF4-FFF2-40B4-BE49-F238E27FC236}">
                <a16:creationId xmlns:a16="http://schemas.microsoft.com/office/drawing/2014/main" id="{7D914FC0-3771-6041-9E7C-1C624C85A803}"/>
              </a:ext>
            </a:extLst>
          </p:cNvPr>
          <p:cNvGrpSpPr/>
          <p:nvPr userDrawn="1"/>
        </p:nvGrpSpPr>
        <p:grpSpPr>
          <a:xfrm>
            <a:off x="4097502" y="2250891"/>
            <a:ext cx="762001" cy="3839220"/>
            <a:chOff x="5510085" y="2250891"/>
            <a:chExt cx="1016001" cy="3839220"/>
          </a:xfrm>
        </p:grpSpPr>
        <p:cxnSp>
          <p:nvCxnSpPr>
            <p:cNvPr id="14" name="Straight Connector 13">
              <a:extLst>
                <a:ext uri="{FF2B5EF4-FFF2-40B4-BE49-F238E27FC236}">
                  <a16:creationId xmlns:a16="http://schemas.microsoft.com/office/drawing/2014/main" id="{0AED3128-974C-7F4B-BF36-A3836D1725F6}"/>
                </a:ext>
              </a:extLst>
            </p:cNvPr>
            <p:cNvCxnSpPr/>
            <p:nvPr/>
          </p:nvCxnSpPr>
          <p:spPr>
            <a:xfrm>
              <a:off x="6018085" y="2340176"/>
              <a:ext cx="0" cy="37499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ectangle 1">
              <a:extLst>
                <a:ext uri="{FF2B5EF4-FFF2-40B4-BE49-F238E27FC236}">
                  <a16:creationId xmlns:a16="http://schemas.microsoft.com/office/drawing/2014/main" id="{2D2224CB-5DFF-3D4B-816B-1A44228A23EE}"/>
                </a:ext>
              </a:extLst>
            </p:cNvPr>
            <p:cNvSpPr/>
            <p:nvPr/>
          </p:nvSpPr>
          <p:spPr>
            <a:xfrm>
              <a:off x="5510085" y="2250891"/>
              <a:ext cx="1016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r>
                <a:rPr lang="en-US" sz="1600" kern="0" noProof="0">
                  <a:solidFill>
                    <a:srgbClr val="FFFFFF"/>
                  </a:solidFill>
                  <a:latin typeface="Helvetica Light"/>
                  <a:sym typeface="Helvetica Light"/>
                </a:rPr>
                <a:t>VS</a:t>
              </a:r>
            </a:p>
          </p:txBody>
        </p:sp>
      </p:grpSp>
    </p:spTree>
    <p:extLst>
      <p:ext uri="{BB962C8B-B14F-4D97-AF65-F5344CB8AC3E}">
        <p14:creationId xmlns:p14="http://schemas.microsoft.com/office/powerpoint/2010/main" val="2427217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DB4ED54-5B5E-4A04-93D3-5772E3CE3818}" type="datetime1">
              <a:rPr lang="en-US" smtClean="0"/>
              <a:t>9/11/2020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
        <p:nvSpPr>
          <p:cNvPr id="6" name="Title 1">
            <a:extLst>
              <a:ext uri="{FF2B5EF4-FFF2-40B4-BE49-F238E27FC236}">
                <a16:creationId xmlns:a16="http://schemas.microsoft.com/office/drawing/2014/main" id="{E2F4516B-8A37-894B-82AE-60204E6767D9}"/>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7" name="Rectangle 1">
            <a:extLst>
              <a:ext uri="{FF2B5EF4-FFF2-40B4-BE49-F238E27FC236}">
                <a16:creationId xmlns:a16="http://schemas.microsoft.com/office/drawing/2014/main" id="{CC16CE43-CB3C-7544-B05B-0A9F706D6FD8}"/>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3828999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9/11/2020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1202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arrow Content Large Image">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9EEDEA7C-D9D3-5E4A-A0E6-B7A0ED5E0F89}"/>
              </a:ext>
            </a:extLst>
          </p:cNvPr>
          <p:cNvSpPr>
            <a:spLocks noGrp="1"/>
          </p:cNvSpPr>
          <p:nvPr>
            <p:ph type="pic" sz="quarter" idx="13"/>
          </p:nvPr>
        </p:nvSpPr>
        <p:spPr>
          <a:xfrm>
            <a:off x="3886199" y="0"/>
            <a:ext cx="5257800" cy="6858000"/>
          </a:xfrm>
          <a:custGeom>
            <a:avLst/>
            <a:gdLst>
              <a:gd name="connsiteX0" fmla="*/ 0 w 7010400"/>
              <a:gd name="connsiteY0" fmla="*/ 0 h 6858000"/>
              <a:gd name="connsiteX1" fmla="*/ 7010400 w 7010400"/>
              <a:gd name="connsiteY1" fmla="*/ 0 h 6858000"/>
              <a:gd name="connsiteX2" fmla="*/ 7010400 w 7010400"/>
              <a:gd name="connsiteY2" fmla="*/ 6858000 h 6858000"/>
              <a:gd name="connsiteX3" fmla="*/ 0 w 7010400"/>
              <a:gd name="connsiteY3" fmla="*/ 6858000 h 6858000"/>
              <a:gd name="connsiteX4" fmla="*/ 0 w 7010400"/>
              <a:gd name="connsiteY4" fmla="*/ 2620396 h 6858000"/>
              <a:gd name="connsiteX5" fmla="*/ 508001 w 7010400"/>
              <a:gd name="connsiteY5" fmla="*/ 2620396 h 6858000"/>
              <a:gd name="connsiteX6" fmla="*/ 508001 w 7010400"/>
              <a:gd name="connsiteY6" fmla="*/ 2239395 h 6858000"/>
              <a:gd name="connsiteX7" fmla="*/ 0 w 7010400"/>
              <a:gd name="connsiteY7" fmla="*/ 223939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10400" h="6858000">
                <a:moveTo>
                  <a:pt x="0" y="0"/>
                </a:moveTo>
                <a:lnTo>
                  <a:pt x="7010400" y="0"/>
                </a:lnTo>
                <a:lnTo>
                  <a:pt x="7010400" y="6858000"/>
                </a:lnTo>
                <a:lnTo>
                  <a:pt x="0" y="6858000"/>
                </a:lnTo>
                <a:lnTo>
                  <a:pt x="0" y="2620396"/>
                </a:lnTo>
                <a:lnTo>
                  <a:pt x="508001" y="2620396"/>
                </a:lnTo>
                <a:lnTo>
                  <a:pt x="508001" y="2239395"/>
                </a:lnTo>
                <a:lnTo>
                  <a:pt x="0" y="2239395"/>
                </a:lnTo>
                <a:close/>
              </a:path>
            </a:pathLst>
          </a:custGeom>
          <a:solidFill>
            <a:schemeClr val="tx2"/>
          </a:solidFill>
        </p:spPr>
        <p:txBody>
          <a:bodyPr wrap="square">
            <a:noAutofit/>
          </a:bodyPr>
          <a:lstStyle/>
          <a:p>
            <a:r>
              <a:rPr lang="en-US"/>
              <a:t>Click icon to add picture</a:t>
            </a:r>
            <a:endParaRPr lang="en-US" dirty="0"/>
          </a:p>
        </p:txBody>
      </p:sp>
      <p:sp>
        <p:nvSpPr>
          <p:cNvPr id="2" name="Date Placeholder 1"/>
          <p:cNvSpPr>
            <a:spLocks noGrp="1"/>
          </p:cNvSpPr>
          <p:nvPr>
            <p:ph type="dt" sz="half" idx="10"/>
          </p:nvPr>
        </p:nvSpPr>
        <p:spPr/>
        <p:txBody>
          <a:bodyPr/>
          <a:lstStyle/>
          <a:p>
            <a:fld id="{4EDE50D6-574B-40AF-946F-D52A04ADE379}" type="datetime1">
              <a:rPr lang="en-US" smtClean="0"/>
              <a:t>9/11/2020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12" name="Rectangle 1">
            <a:extLst>
              <a:ext uri="{FF2B5EF4-FFF2-40B4-BE49-F238E27FC236}">
                <a16:creationId xmlns:a16="http://schemas.microsoft.com/office/drawing/2014/main" id="{EF358276-528D-1F4E-804A-4F9FDE93568A}"/>
              </a:ext>
            </a:extLst>
          </p:cNvPr>
          <p:cNvSpPr/>
          <p:nvPr userDrawn="1"/>
        </p:nvSpPr>
        <p:spPr>
          <a:xfrm>
            <a:off x="3505200" y="2239396"/>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5" name="Rectangle 1">
            <a:extLst>
              <a:ext uri="{FF2B5EF4-FFF2-40B4-BE49-F238E27FC236}">
                <a16:creationId xmlns:a16="http://schemas.microsoft.com/office/drawing/2014/main" id="{A6817E56-9BF4-B245-9536-10F7E163D7D9}"/>
              </a:ext>
            </a:extLst>
          </p:cNvPr>
          <p:cNvSpPr/>
          <p:nvPr userDrawn="1"/>
        </p:nvSpPr>
        <p:spPr>
          <a:xfrm>
            <a:off x="435894" y="875830"/>
            <a:ext cx="1905001" cy="2540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dirty="0"/>
          </a:p>
        </p:txBody>
      </p:sp>
      <p:sp>
        <p:nvSpPr>
          <p:cNvPr id="18" name="Content Placeholder 2">
            <a:extLst>
              <a:ext uri="{FF2B5EF4-FFF2-40B4-BE49-F238E27FC236}">
                <a16:creationId xmlns:a16="http://schemas.microsoft.com/office/drawing/2014/main" id="{A2F758DC-4792-1D42-83A8-ED4E6CD5F7E3}"/>
              </a:ext>
            </a:extLst>
          </p:cNvPr>
          <p:cNvSpPr>
            <a:spLocks noGrp="1"/>
          </p:cNvSpPr>
          <p:nvPr>
            <p:ph sz="half" idx="1"/>
          </p:nvPr>
        </p:nvSpPr>
        <p:spPr>
          <a:xfrm>
            <a:off x="435896" y="2720637"/>
            <a:ext cx="2897412" cy="3634317"/>
          </a:xfrm>
        </p:spPr>
        <p:txBody>
          <a:bodyPr anchor="t">
            <a:normAutofit/>
          </a:bodyPr>
          <a:lstStyle>
            <a:lvl1pPr>
              <a:defRPr sz="1600"/>
            </a:lvl1pPr>
            <a:lvl2pPr>
              <a:defRPr sz="1400"/>
            </a:lvl2pPr>
            <a:lvl3pPr>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itle 1">
            <a:extLst>
              <a:ext uri="{FF2B5EF4-FFF2-40B4-BE49-F238E27FC236}">
                <a16:creationId xmlns:a16="http://schemas.microsoft.com/office/drawing/2014/main" id="{2859246A-0674-144E-84D6-29D5891C06F8}"/>
              </a:ext>
            </a:extLst>
          </p:cNvPr>
          <p:cNvSpPr>
            <a:spLocks noGrp="1"/>
          </p:cNvSpPr>
          <p:nvPr>
            <p:ph type="title" hasCustomPrompt="1"/>
          </p:nvPr>
        </p:nvSpPr>
        <p:spPr>
          <a:xfrm>
            <a:off x="435894" y="1304660"/>
            <a:ext cx="2897412" cy="1415976"/>
          </a:xfrm>
        </p:spPr>
        <p:txBody>
          <a:bodyPr anchor="t">
            <a:normAutofit/>
          </a:bodyPr>
          <a:lstStyle>
            <a:lvl1pPr>
              <a:defRPr sz="3400"/>
            </a:lvl1pPr>
          </a:lstStyle>
          <a:p>
            <a:r>
              <a:rPr lang="en-US" dirty="0"/>
              <a:t>Title goes here</a:t>
            </a:r>
          </a:p>
        </p:txBody>
      </p:sp>
    </p:spTree>
    <p:extLst>
      <p:ext uri="{BB962C8B-B14F-4D97-AF65-F5344CB8AC3E}">
        <p14:creationId xmlns:p14="http://schemas.microsoft.com/office/powerpoint/2010/main" val="2193341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5894" y="705124"/>
            <a:ext cx="8272212"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35894" y="2336003"/>
            <a:ext cx="8272212"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04464" y="6423915"/>
            <a:ext cx="21335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9/11/2020</a:t>
            </a:fld>
            <a:endParaRPr lang="en-US" dirty="0"/>
          </a:p>
        </p:txBody>
      </p:sp>
      <p:sp>
        <p:nvSpPr>
          <p:cNvPr id="5" name="Footer Placeholder 4"/>
          <p:cNvSpPr>
            <a:spLocks noGrp="1"/>
          </p:cNvSpPr>
          <p:nvPr>
            <p:ph type="ftr" sz="quarter" idx="3"/>
          </p:nvPr>
        </p:nvSpPr>
        <p:spPr>
          <a:xfrm>
            <a:off x="435894" y="6423915"/>
            <a:ext cx="5187908"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7918725" y="6423915"/>
            <a:ext cx="789383"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28465654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 id="2147483726" r:id="rId18"/>
  </p:sldLayoutIdLst>
  <p:hf sldNum="0" hdr="0" ftr="0" dt="0"/>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ECB34-6337-DE4D-8FD3-A3A0F5766F21}"/>
              </a:ext>
            </a:extLst>
          </p:cNvPr>
          <p:cNvSpPr>
            <a:spLocks noGrp="1"/>
          </p:cNvSpPr>
          <p:nvPr>
            <p:ph type="title"/>
          </p:nvPr>
        </p:nvSpPr>
        <p:spPr>
          <a:xfrm>
            <a:off x="435895" y="3341089"/>
            <a:ext cx="8272211" cy="1200329"/>
          </a:xfrm>
        </p:spPr>
        <p:txBody>
          <a:bodyPr>
            <a:spAutoFit/>
          </a:bodyPr>
          <a:lstStyle/>
          <a:p>
            <a:r>
              <a:rPr lang="en-US" dirty="0">
                <a:solidFill>
                  <a:schemeClr val="tx1"/>
                </a:solidFill>
              </a:rPr>
              <a:t>Lesson 12 </a:t>
            </a:r>
            <a:br>
              <a:rPr lang="en-US" dirty="0">
                <a:solidFill>
                  <a:schemeClr val="tx1"/>
                </a:solidFill>
              </a:rPr>
            </a:br>
            <a:r>
              <a:rPr lang="en-US" dirty="0">
                <a:solidFill>
                  <a:schemeClr val="tx1"/>
                </a:solidFill>
              </a:rPr>
              <a:t>The transfiguration</a:t>
            </a:r>
          </a:p>
        </p:txBody>
      </p:sp>
      <p:sp>
        <p:nvSpPr>
          <p:cNvPr id="3" name="Text Placeholder 2">
            <a:extLst>
              <a:ext uri="{FF2B5EF4-FFF2-40B4-BE49-F238E27FC236}">
                <a16:creationId xmlns:a16="http://schemas.microsoft.com/office/drawing/2014/main" id="{4AB27EA9-DD4F-6245-9D17-591DCE0A8ADA}"/>
              </a:ext>
            </a:extLst>
          </p:cNvPr>
          <p:cNvSpPr>
            <a:spLocks noGrp="1"/>
          </p:cNvSpPr>
          <p:nvPr>
            <p:ph type="body" idx="1"/>
          </p:nvPr>
        </p:nvSpPr>
        <p:spPr>
          <a:xfrm>
            <a:off x="435895" y="4541417"/>
            <a:ext cx="8272211" cy="369332"/>
          </a:xfrm>
        </p:spPr>
        <p:txBody>
          <a:bodyPr>
            <a:spAutoFit/>
          </a:bodyPr>
          <a:lstStyle/>
          <a:p>
            <a:r>
              <a:rPr lang="en-US" dirty="0">
                <a:solidFill>
                  <a:schemeClr val="tx1"/>
                </a:solidFill>
              </a:rPr>
              <a:t>September 9, 2020</a:t>
            </a:r>
          </a:p>
        </p:txBody>
      </p:sp>
      <p:sp>
        <p:nvSpPr>
          <p:cNvPr id="4" name="TextBox 3">
            <a:extLst>
              <a:ext uri="{FF2B5EF4-FFF2-40B4-BE49-F238E27FC236}">
                <a16:creationId xmlns:a16="http://schemas.microsoft.com/office/drawing/2014/main" id="{5D907F59-A770-4EE3-BD7D-3302FE0E28EF}"/>
              </a:ext>
            </a:extLst>
          </p:cNvPr>
          <p:cNvSpPr txBox="1"/>
          <p:nvPr/>
        </p:nvSpPr>
        <p:spPr>
          <a:xfrm>
            <a:off x="955964" y="5250359"/>
            <a:ext cx="7232072"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dirty="0">
                <a:ln>
                  <a:noFill/>
                </a:ln>
                <a:solidFill>
                  <a:schemeClr val="bg1"/>
                </a:solidFill>
                <a:effectLst/>
                <a:uLnTx/>
                <a:uFillTx/>
                <a:latin typeface="Garamond" panose="02020404030301010803"/>
                <a:ea typeface="+mn-ea"/>
                <a:cs typeface="+mn-cs"/>
              </a:rPr>
              <a:t>Forgiveness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chemeClr val="bg1"/>
                </a:solidFill>
                <a:effectLst/>
                <a:uLnTx/>
                <a:uFillTx/>
                <a:latin typeface="Book Antiqua" panose="02040602050305030304" pitchFamily="18" charset="0"/>
                <a:ea typeface="+mn-ea"/>
                <a:cs typeface="+mn-cs"/>
              </a:rPr>
              <a:t>Matthew 18:15-35</a:t>
            </a:r>
            <a:endParaRPr kumimoji="0" lang="en-US" sz="1800" b="0" i="0" u="none" strike="noStrike" kern="1200" cap="none" spc="0" normalizeH="0" baseline="0" noProof="0" dirty="0">
              <a:ln>
                <a:noFill/>
              </a:ln>
              <a:solidFill>
                <a:schemeClr val="bg1"/>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4050933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105265" y="1576551"/>
            <a:ext cx="8939463" cy="5053691"/>
          </a:xfrm>
        </p:spPr>
        <p:txBody>
          <a:bodyPr anchor="t">
            <a:spAutoFit/>
          </a:bodyPr>
          <a:lstStyle/>
          <a:p>
            <a:pPr marL="514350" indent="-514350">
              <a:buClr>
                <a:schemeClr val="tx1"/>
              </a:buClr>
              <a:buFont typeface="+mj-lt"/>
              <a:buAutoNum type="arabicParenR" startAt="4"/>
            </a:pPr>
            <a:r>
              <a:rPr lang="en-US" sz="2800" i="1" dirty="0">
                <a:solidFill>
                  <a:schemeClr val="tx1"/>
                </a:solidFill>
                <a:latin typeface="Lucida Bright" panose="02040602050505020304" pitchFamily="18" charset="0"/>
              </a:rPr>
              <a:t>“… </a:t>
            </a:r>
            <a:r>
              <a:rPr lang="en-US" sz="2800" b="1" i="1" dirty="0">
                <a:solidFill>
                  <a:schemeClr val="tx1"/>
                </a:solidFill>
                <a:latin typeface="Lucida Bright" panose="02040602050505020304" pitchFamily="18" charset="0"/>
              </a:rPr>
              <a:t>let him be to you as a Gentile and a tax collector</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(Matthew 18:17; Matthew 9:11; </a:t>
            </a:r>
            <a:br>
              <a:rPr lang="en-US" sz="2800" dirty="0">
                <a:solidFill>
                  <a:schemeClr val="tx1"/>
                </a:solidFill>
                <a:latin typeface="Lucida Bright" panose="02040602050505020304" pitchFamily="18" charset="0"/>
              </a:rPr>
            </a:br>
            <a:r>
              <a:rPr lang="en-US" sz="2800" dirty="0">
                <a:solidFill>
                  <a:schemeClr val="tx1"/>
                </a:solidFill>
                <a:latin typeface="Lucida Bright" panose="02040602050505020304" pitchFamily="18" charset="0"/>
              </a:rPr>
              <a:t>Acts 10:28)</a:t>
            </a:r>
          </a:p>
          <a:p>
            <a:pPr marL="666900" lvl="1" indent="-342900">
              <a:buClr>
                <a:schemeClr val="tx1"/>
              </a:buClr>
            </a:pPr>
            <a:r>
              <a:rPr lang="en-US" sz="2800" dirty="0">
                <a:solidFill>
                  <a:schemeClr val="tx1"/>
                </a:solidFill>
                <a:latin typeface="Lucida Bright" panose="02040602050505020304" pitchFamily="18" charset="0"/>
              </a:rPr>
              <a:t>Addressed by Paul in: 2 Thessalonians 3:6, 14-15; 1 Corinthians 5:1-11.</a:t>
            </a:r>
          </a:p>
          <a:p>
            <a:pPr marL="936900" lvl="2" indent="-342900">
              <a:buClr>
                <a:schemeClr val="tx1"/>
              </a:buClr>
            </a:pP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Keep away from</a:t>
            </a:r>
            <a:r>
              <a:rPr lang="en-US" sz="28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(2 Thessalonians 3:6)</a:t>
            </a:r>
          </a:p>
          <a:p>
            <a:pPr marL="936900" lvl="2" indent="-342900">
              <a:buClr>
                <a:schemeClr val="tx1"/>
              </a:buClr>
            </a:pP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Do not associate with him</a:t>
            </a:r>
            <a:r>
              <a:rPr lang="en-US" sz="2800" i="1" dirty="0">
                <a:solidFill>
                  <a:schemeClr val="tx1"/>
                </a:solidFill>
                <a:latin typeface="Lucida Bright" panose="02040602050505020304" pitchFamily="18" charset="0"/>
              </a:rPr>
              <a:t>”</a:t>
            </a:r>
            <a:r>
              <a:rPr lang="en-US" sz="2800" b="1" dirty="0">
                <a:solidFill>
                  <a:schemeClr val="tx1"/>
                </a:solidFill>
                <a:latin typeface="Lucida Bright" panose="02040602050505020304" pitchFamily="18" charset="0"/>
              </a:rPr>
              <a:t> </a:t>
            </a:r>
            <a:br>
              <a:rPr lang="en-US" sz="2800" b="1" dirty="0">
                <a:solidFill>
                  <a:schemeClr val="tx1"/>
                </a:solidFill>
                <a:latin typeface="Lucida Bright" panose="02040602050505020304" pitchFamily="18" charset="0"/>
              </a:rPr>
            </a:br>
            <a:r>
              <a:rPr lang="en-US" sz="2800" dirty="0">
                <a:solidFill>
                  <a:schemeClr val="tx1"/>
                </a:solidFill>
                <a:latin typeface="Lucida Bright" panose="02040602050505020304" pitchFamily="18" charset="0"/>
              </a:rPr>
              <a:t>(2 Thessalonians 3:14)</a:t>
            </a:r>
          </a:p>
          <a:p>
            <a:pPr marL="936900" lvl="2" indent="-342900">
              <a:buClr>
                <a:schemeClr val="tx1"/>
              </a:buClr>
            </a:pPr>
            <a:r>
              <a:rPr lang="en-US" sz="2800" i="1" dirty="0">
                <a:solidFill>
                  <a:schemeClr val="tx1"/>
                </a:solidFill>
                <a:latin typeface="Lucida Bright" panose="02040602050505020304" pitchFamily="18" charset="0"/>
              </a:rPr>
              <a:t>“… </a:t>
            </a:r>
            <a:r>
              <a:rPr lang="en-US" sz="2800" b="1" i="1" dirty="0">
                <a:solidFill>
                  <a:schemeClr val="tx1"/>
                </a:solidFill>
                <a:latin typeface="Lucida Bright" panose="02040602050505020304" pitchFamily="18" charset="0"/>
              </a:rPr>
              <a:t>not to associate with any so-called brother</a:t>
            </a:r>
            <a:r>
              <a:rPr lang="en-US" sz="28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 (1 Corinthians 5:11)</a:t>
            </a:r>
          </a:p>
        </p:txBody>
      </p:sp>
    </p:spTree>
    <p:extLst>
      <p:ext uri="{BB962C8B-B14F-4D97-AF65-F5344CB8AC3E}">
        <p14:creationId xmlns:p14="http://schemas.microsoft.com/office/powerpoint/2010/main" val="3696558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500"/>
                                        <p:tgtEl>
                                          <p:spTgt spid="5">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fade">
                                      <p:cBhvr>
                                        <p:cTn id="16" dur="500"/>
                                        <p:tgtEl>
                                          <p:spTgt spid="5">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fade">
                                      <p:cBhvr>
                                        <p:cTn id="19"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466654"/>
            <a:ext cx="8783052" cy="5339923"/>
          </a:xfrm>
        </p:spPr>
        <p:txBody>
          <a:bodyPr anchor="t">
            <a:spAutoFit/>
          </a:bodyPr>
          <a:lstStyle/>
          <a:p>
            <a:pPr marL="514350" indent="-514350">
              <a:buClr>
                <a:schemeClr val="tx1"/>
              </a:buClr>
              <a:buFont typeface="+mj-lt"/>
              <a:buAutoNum type="arabicParenR" startAt="4"/>
            </a:pPr>
            <a:r>
              <a:rPr lang="en-US" sz="2800" i="1" dirty="0">
                <a:solidFill>
                  <a:schemeClr val="tx1"/>
                </a:solidFill>
                <a:latin typeface="Lucida Bright" panose="02040602050505020304" pitchFamily="18" charset="0"/>
              </a:rPr>
              <a:t>“… let him be to you as a Gentile and a tax collector.” (Matthew 18:17)</a:t>
            </a:r>
          </a:p>
          <a:p>
            <a:pPr marL="936900" lvl="2" indent="-342900">
              <a:buClr>
                <a:schemeClr val="tx1"/>
              </a:buClr>
            </a:pPr>
            <a:r>
              <a:rPr lang="en-US" sz="2600" dirty="0">
                <a:solidFill>
                  <a:schemeClr val="tx1"/>
                </a:solidFill>
                <a:latin typeface="Lucida Bright" panose="02040602050505020304" pitchFamily="18" charset="0"/>
              </a:rPr>
              <a:t>Purpose:</a:t>
            </a:r>
          </a:p>
          <a:p>
            <a:pPr marL="1278900" lvl="3" indent="-342900">
              <a:buClr>
                <a:schemeClr val="tx1"/>
              </a:buClr>
            </a:pPr>
            <a:r>
              <a:rPr lang="en-US" sz="2600" dirty="0">
                <a:solidFill>
                  <a:schemeClr val="tx1"/>
                </a:solidFill>
                <a:latin typeface="Lucida Bright" panose="02040602050505020304" pitchFamily="18" charset="0"/>
              </a:rPr>
              <a:t>Bring the sinner to the point of being ashamed of his sin with the will to repent. </a:t>
            </a:r>
            <a:br>
              <a:rPr lang="en-US" sz="2600" dirty="0">
                <a:solidFill>
                  <a:schemeClr val="tx1"/>
                </a:solidFill>
                <a:latin typeface="Lucida Bright" panose="02040602050505020304" pitchFamily="18" charset="0"/>
              </a:rPr>
            </a:br>
            <a:r>
              <a:rPr lang="en-US" sz="2600" dirty="0">
                <a:solidFill>
                  <a:schemeClr val="tx1"/>
                </a:solidFill>
                <a:latin typeface="Lucida Bright" panose="02040602050505020304" pitchFamily="18" charset="0"/>
              </a:rPr>
              <a:t>(2 Thessalonians 3:14; Jeremiah 6:15)</a:t>
            </a:r>
          </a:p>
          <a:p>
            <a:pPr marL="1638900" lvl="4" indent="-342900">
              <a:buClr>
                <a:schemeClr val="tx1"/>
              </a:buClr>
            </a:pPr>
            <a:r>
              <a:rPr lang="en-US" sz="2600" b="1" dirty="0">
                <a:solidFill>
                  <a:schemeClr val="tx1"/>
                </a:solidFill>
                <a:latin typeface="Lucida Bright" panose="02040602050505020304" pitchFamily="18" charset="0"/>
              </a:rPr>
              <a:t>To save his soul! </a:t>
            </a:r>
            <a:r>
              <a:rPr lang="en-US" sz="2600" dirty="0">
                <a:solidFill>
                  <a:schemeClr val="tx1"/>
                </a:solidFill>
                <a:latin typeface="Lucida Bright" panose="02040602050505020304" pitchFamily="18" charset="0"/>
              </a:rPr>
              <a:t>(1 Corinthians 5:5)</a:t>
            </a:r>
          </a:p>
          <a:p>
            <a:pPr marL="1638900" lvl="4" indent="-342900">
              <a:buClr>
                <a:schemeClr val="tx1"/>
              </a:buClr>
            </a:pPr>
            <a:r>
              <a:rPr lang="en-US" sz="2600" dirty="0">
                <a:solidFill>
                  <a:schemeClr val="tx1"/>
                </a:solidFill>
                <a:latin typeface="Lucida Bright" panose="02040602050505020304" pitchFamily="18" charset="0"/>
              </a:rPr>
              <a:t>We are to </a:t>
            </a: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reaffirm our love</a:t>
            </a:r>
            <a:r>
              <a:rPr lang="en-US" sz="2600" i="1" dirty="0">
                <a:solidFill>
                  <a:schemeClr val="tx1"/>
                </a:solidFill>
                <a:latin typeface="Lucida Bright" panose="02040602050505020304" pitchFamily="18" charset="0"/>
              </a:rPr>
              <a:t>”</a:t>
            </a:r>
            <a:r>
              <a:rPr lang="en-US" sz="2600" dirty="0">
                <a:solidFill>
                  <a:schemeClr val="tx1"/>
                </a:solidFill>
                <a:latin typeface="Lucida Bright" panose="02040602050505020304" pitchFamily="18" charset="0"/>
              </a:rPr>
              <a:t> to the one who repents. (2 Corinthians 2:8)</a:t>
            </a:r>
          </a:p>
          <a:p>
            <a:pPr marL="1278900" lvl="3" indent="-342900">
              <a:buClr>
                <a:schemeClr val="tx1"/>
              </a:buClr>
            </a:pPr>
            <a:r>
              <a:rPr lang="en-US" sz="2600" dirty="0">
                <a:solidFill>
                  <a:schemeClr val="tx1"/>
                </a:solidFill>
                <a:latin typeface="Lucida Bright" panose="02040602050505020304" pitchFamily="18" charset="0"/>
              </a:rPr>
              <a:t>Preserve the purity of the church.</a:t>
            </a:r>
            <a:br>
              <a:rPr lang="en-US" sz="2600" dirty="0">
                <a:solidFill>
                  <a:schemeClr val="tx1"/>
                </a:solidFill>
                <a:latin typeface="Lucida Bright" panose="02040602050505020304" pitchFamily="18" charset="0"/>
              </a:rPr>
            </a:br>
            <a:r>
              <a:rPr lang="en-US" sz="2600" dirty="0">
                <a:solidFill>
                  <a:schemeClr val="tx1"/>
                </a:solidFill>
                <a:latin typeface="Lucida Bright" panose="02040602050505020304" pitchFamily="18" charset="0"/>
              </a:rPr>
              <a:t>(1 Corinthians 5:6-8; 1 Timothy 5:20)</a:t>
            </a:r>
          </a:p>
        </p:txBody>
      </p:sp>
    </p:spTree>
    <p:extLst>
      <p:ext uri="{BB962C8B-B14F-4D97-AF65-F5344CB8AC3E}">
        <p14:creationId xmlns:p14="http://schemas.microsoft.com/office/powerpoint/2010/main" val="2885036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Effect transition="in" filter="fade">
                                      <p:cBhvr>
                                        <p:cTn id="25" dur="500"/>
                                        <p:tgtEl>
                                          <p:spTgt spid="5">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5">
                                            <p:txEl>
                                              <p:pRg st="5" end="5"/>
                                            </p:txEl>
                                          </p:spTgt>
                                        </p:tgtEl>
                                        <p:attrNameLst>
                                          <p:attrName>style.visibility</p:attrName>
                                        </p:attrNameLst>
                                      </p:cBhvr>
                                      <p:to>
                                        <p:strVal val="visible"/>
                                      </p:to>
                                    </p:set>
                                    <p:animEffect transition="in" filter="fade">
                                      <p:cBhvr>
                                        <p:cTn id="30"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297996"/>
            <a:ext cx="8783052" cy="5521512"/>
          </a:xfrm>
        </p:spPr>
        <p:txBody>
          <a:bodyPr anchor="t">
            <a:spAutoFit/>
          </a:bodyPr>
          <a:lstStyle/>
          <a:p>
            <a:pPr marL="0" indent="0">
              <a:buNone/>
            </a:pPr>
            <a:r>
              <a:rPr lang="en-US" sz="2600" dirty="0">
                <a:solidFill>
                  <a:schemeClr val="tx1"/>
                </a:solidFill>
                <a:latin typeface="Lucida Bright" panose="02040602050505020304" pitchFamily="18" charset="0"/>
              </a:rPr>
              <a:t>Key takeaways:</a:t>
            </a:r>
          </a:p>
          <a:p>
            <a:pPr>
              <a:buClr>
                <a:schemeClr val="tx1"/>
              </a:buClr>
            </a:pPr>
            <a:r>
              <a:rPr lang="en-US" sz="2600" b="1" dirty="0">
                <a:solidFill>
                  <a:schemeClr val="tx1"/>
                </a:solidFill>
                <a:latin typeface="Lucida Bright" panose="02040602050505020304" pitchFamily="18" charset="0"/>
              </a:rPr>
              <a:t>Resolve sin and offenses at the lowest level and with the fewest number of people knowing </a:t>
            </a:r>
            <a:br>
              <a:rPr lang="en-US" sz="2600" b="1" dirty="0">
                <a:solidFill>
                  <a:schemeClr val="tx1"/>
                </a:solidFill>
                <a:latin typeface="Lucida Bright" panose="02040602050505020304" pitchFamily="18" charset="0"/>
              </a:rPr>
            </a:br>
            <a:r>
              <a:rPr lang="en-US" sz="2600" dirty="0">
                <a:solidFill>
                  <a:schemeClr val="tx1"/>
                </a:solidFill>
                <a:latin typeface="Lucida Bright" panose="02040602050505020304" pitchFamily="18" charset="0"/>
              </a:rPr>
              <a:t>(verse 15). </a:t>
            </a:r>
            <a:r>
              <a:rPr lang="en-US" sz="2600" i="1" dirty="0">
                <a:solidFill>
                  <a:schemeClr val="tx1"/>
                </a:solidFill>
                <a:latin typeface="Lucida Bright" panose="02040602050505020304" pitchFamily="18" charset="0"/>
              </a:rPr>
              <a:t>“If he listens to you, you have won your brother.”</a:t>
            </a:r>
            <a:endParaRPr lang="en-US" sz="2600" dirty="0">
              <a:solidFill>
                <a:schemeClr val="tx1"/>
              </a:solidFill>
              <a:latin typeface="Lucida Bright" panose="02040602050505020304" pitchFamily="18" charset="0"/>
            </a:endParaRPr>
          </a:p>
          <a:p>
            <a:pPr>
              <a:buClr>
                <a:schemeClr val="tx1"/>
              </a:buClr>
            </a:pPr>
            <a:r>
              <a:rPr lang="en-US" sz="2600" b="1" dirty="0">
                <a:solidFill>
                  <a:schemeClr val="tx1"/>
                </a:solidFill>
                <a:latin typeface="Lucida Bright" panose="02040602050505020304" pitchFamily="18" charset="0"/>
              </a:rPr>
              <a:t>Facts and truth are of utmost importance</a:t>
            </a:r>
            <a:r>
              <a:rPr lang="en-US" sz="2600" dirty="0">
                <a:solidFill>
                  <a:schemeClr val="tx1"/>
                </a:solidFill>
                <a:latin typeface="Lucida Bright" panose="02040602050505020304" pitchFamily="18" charset="0"/>
              </a:rPr>
              <a:t>.</a:t>
            </a:r>
            <a:br>
              <a:rPr lang="en-US" sz="2600" dirty="0">
                <a:solidFill>
                  <a:schemeClr val="tx1"/>
                </a:solidFill>
                <a:latin typeface="Lucida Bright" panose="02040602050505020304" pitchFamily="18" charset="0"/>
              </a:rPr>
            </a:br>
            <a:r>
              <a:rPr lang="en-US" sz="2600" dirty="0">
                <a:solidFill>
                  <a:schemeClr val="tx1"/>
                </a:solidFill>
                <a:latin typeface="Lucida Bright" panose="02040602050505020304" pitchFamily="18" charset="0"/>
              </a:rPr>
              <a:t>It’s what actually took place (verse 16).</a:t>
            </a:r>
          </a:p>
          <a:p>
            <a:pPr>
              <a:buClr>
                <a:schemeClr val="tx1"/>
              </a:buClr>
            </a:pPr>
            <a:r>
              <a:rPr lang="en-US" sz="2600" b="1" dirty="0">
                <a:solidFill>
                  <a:schemeClr val="tx1"/>
                </a:solidFill>
                <a:latin typeface="Lucida Bright" panose="02040602050505020304" pitchFamily="18" charset="0"/>
              </a:rPr>
              <a:t>The manner of presenting and receiving is critically important.</a:t>
            </a:r>
          </a:p>
          <a:p>
            <a:pPr>
              <a:buClr>
                <a:schemeClr val="tx1"/>
              </a:buClr>
            </a:pPr>
            <a:r>
              <a:rPr lang="en-US" sz="2600" b="1" dirty="0">
                <a:solidFill>
                  <a:schemeClr val="tx1"/>
                </a:solidFill>
                <a:latin typeface="Lucida Bright" panose="02040602050505020304" pitchFamily="18" charset="0"/>
              </a:rPr>
              <a:t>Reconciliation and forgiveness doesn’t take place without listening</a:t>
            </a:r>
            <a:r>
              <a:rPr lang="en-US" sz="2600" dirty="0">
                <a:solidFill>
                  <a:schemeClr val="tx1"/>
                </a:solidFill>
                <a:latin typeface="Lucida Bright" panose="02040602050505020304" pitchFamily="18" charset="0"/>
              </a:rPr>
              <a:t> on both sides</a:t>
            </a:r>
            <a:r>
              <a:rPr lang="en-US" sz="2600" b="1" dirty="0">
                <a:solidFill>
                  <a:schemeClr val="tx1"/>
                </a:solidFill>
                <a:latin typeface="Lucida Bright" panose="02040602050505020304" pitchFamily="18" charset="0"/>
              </a:rPr>
              <a:t> </a:t>
            </a:r>
            <a:r>
              <a:rPr lang="en-US" sz="2600" dirty="0">
                <a:solidFill>
                  <a:schemeClr val="tx1"/>
                </a:solidFill>
                <a:latin typeface="Lucida Bright" panose="02040602050505020304" pitchFamily="18" charset="0"/>
              </a:rPr>
              <a:t>(cf. James 1:19), to the word of God and each other. (Joshua 22)</a:t>
            </a:r>
          </a:p>
        </p:txBody>
      </p:sp>
    </p:spTree>
    <p:extLst>
      <p:ext uri="{BB962C8B-B14F-4D97-AF65-F5344CB8AC3E}">
        <p14:creationId xmlns:p14="http://schemas.microsoft.com/office/powerpoint/2010/main" val="2121286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323681"/>
            <a:ext cx="8783052" cy="5484578"/>
          </a:xfrm>
        </p:spPr>
        <p:txBody>
          <a:bodyPr anchor="t">
            <a:spAutoFit/>
          </a:bodyPr>
          <a:lstStyle/>
          <a:p>
            <a:pPr marL="0" indent="0">
              <a:buNone/>
            </a:pPr>
            <a:r>
              <a:rPr lang="en-US" sz="2800" dirty="0">
                <a:solidFill>
                  <a:schemeClr val="tx1"/>
                </a:solidFill>
                <a:latin typeface="Lucida Bright" panose="02040602050505020304" pitchFamily="18" charset="0"/>
              </a:rPr>
              <a:t>Beginning with verse 7, Jesus is teaching about:</a:t>
            </a:r>
          </a:p>
          <a:p>
            <a:r>
              <a:rPr lang="en-US" sz="2800" b="1" dirty="0">
                <a:solidFill>
                  <a:schemeClr val="tx1"/>
                </a:solidFill>
                <a:latin typeface="Lucida Bright" panose="02040602050505020304" pitchFamily="18" charset="0"/>
              </a:rPr>
              <a:t>The seriousness of sin </a:t>
            </a:r>
            <a:r>
              <a:rPr lang="en-US" sz="2800" dirty="0">
                <a:solidFill>
                  <a:schemeClr val="tx1"/>
                </a:solidFill>
                <a:latin typeface="Lucida Bright" panose="02040602050505020304" pitchFamily="18" charset="0"/>
              </a:rPr>
              <a:t>and the need to do everything possible to prevent it (</a:t>
            </a:r>
            <a:r>
              <a:rPr lang="en-US" sz="2800" b="1" dirty="0">
                <a:solidFill>
                  <a:schemeClr val="tx1"/>
                </a:solidFill>
                <a:latin typeface="Lucida Bright" panose="02040602050505020304" pitchFamily="18" charset="0"/>
              </a:rPr>
              <a:t>verses 7-11</a:t>
            </a:r>
            <a:r>
              <a:rPr lang="en-US" sz="2800" dirty="0">
                <a:solidFill>
                  <a:schemeClr val="tx1"/>
                </a:solidFill>
                <a:latin typeface="Lucida Bright" panose="02040602050505020304" pitchFamily="18" charset="0"/>
              </a:rPr>
              <a:t>; Matthew 5:29-30),</a:t>
            </a:r>
          </a:p>
          <a:p>
            <a:r>
              <a:rPr lang="en-US" sz="2800" b="1" dirty="0">
                <a:solidFill>
                  <a:schemeClr val="tx1"/>
                </a:solidFill>
                <a:latin typeface="Lucida Bright" panose="02040602050505020304" pitchFamily="18" charset="0"/>
              </a:rPr>
              <a:t>The need to seek those lost in sin </a:t>
            </a:r>
            <a:br>
              <a:rPr lang="en-US" sz="2800" dirty="0">
                <a:solidFill>
                  <a:schemeClr val="tx1"/>
                </a:solidFill>
                <a:latin typeface="Lucida Bright" panose="02040602050505020304" pitchFamily="18" charset="0"/>
              </a:rPr>
            </a:br>
            <a:r>
              <a:rPr lang="en-US" sz="2800" dirty="0">
                <a:solidFill>
                  <a:schemeClr val="tx1"/>
                </a:solidFill>
                <a:latin typeface="Lucida Bright" panose="02040602050505020304" pitchFamily="18" charset="0"/>
              </a:rPr>
              <a:t>(</a:t>
            </a:r>
            <a:r>
              <a:rPr lang="en-US" sz="2800" b="1" dirty="0">
                <a:solidFill>
                  <a:schemeClr val="tx1"/>
                </a:solidFill>
                <a:latin typeface="Lucida Bright" panose="02040602050505020304" pitchFamily="18" charset="0"/>
              </a:rPr>
              <a:t>verses 12-14</a:t>
            </a:r>
            <a:r>
              <a:rPr lang="en-US" sz="2800" dirty="0">
                <a:solidFill>
                  <a:schemeClr val="tx1"/>
                </a:solidFill>
                <a:latin typeface="Lucida Bright" panose="02040602050505020304" pitchFamily="18" charset="0"/>
              </a:rPr>
              <a:t>; Galatians 6:1; James 5:19-20),</a:t>
            </a:r>
          </a:p>
          <a:p>
            <a:r>
              <a:rPr lang="en-US" sz="2800" b="1" dirty="0">
                <a:solidFill>
                  <a:schemeClr val="tx1"/>
                </a:solidFill>
                <a:latin typeface="Lucida Bright" panose="02040602050505020304" pitchFamily="18" charset="0"/>
              </a:rPr>
              <a:t>The need for forgiveness of sin </a:t>
            </a:r>
            <a:r>
              <a:rPr lang="en-US" sz="2800" dirty="0">
                <a:solidFill>
                  <a:schemeClr val="tx1"/>
                </a:solidFill>
                <a:latin typeface="Lucida Bright" panose="02040602050505020304" pitchFamily="18" charset="0"/>
              </a:rPr>
              <a:t>(</a:t>
            </a:r>
            <a:r>
              <a:rPr lang="en-US" sz="2800" b="1" dirty="0">
                <a:solidFill>
                  <a:schemeClr val="tx1"/>
                </a:solidFill>
                <a:latin typeface="Lucida Bright" panose="02040602050505020304" pitchFamily="18" charset="0"/>
              </a:rPr>
              <a:t>verses 21-35</a:t>
            </a:r>
            <a:r>
              <a:rPr lang="en-US" sz="2800" dirty="0">
                <a:solidFill>
                  <a:schemeClr val="tx1"/>
                </a:solidFill>
                <a:latin typeface="Lucida Bright" panose="02040602050505020304" pitchFamily="18" charset="0"/>
              </a:rPr>
              <a:t>; Psalms 130:3-4).</a:t>
            </a:r>
          </a:p>
          <a:p>
            <a:pPr marL="0" indent="0">
              <a:buNone/>
            </a:pPr>
            <a:r>
              <a:rPr lang="en-US" sz="2800" dirty="0">
                <a:solidFill>
                  <a:schemeClr val="tx1"/>
                </a:solidFill>
                <a:latin typeface="Lucida Bright" panose="02040602050505020304" pitchFamily="18" charset="0"/>
              </a:rPr>
              <a:t>Why would we think that verses 15-20 are talking about God being with us while we’re pursuing fleshly pursuits?</a:t>
            </a:r>
          </a:p>
        </p:txBody>
      </p:sp>
    </p:spTree>
    <p:extLst>
      <p:ext uri="{BB962C8B-B14F-4D97-AF65-F5344CB8AC3E}">
        <p14:creationId xmlns:p14="http://schemas.microsoft.com/office/powerpoint/2010/main" val="2793070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190892" y="1576551"/>
            <a:ext cx="8783052" cy="4404283"/>
          </a:xfrm>
        </p:spPr>
        <p:txBody>
          <a:bodyPr anchor="t">
            <a:spAutoFit/>
          </a:bodyPr>
          <a:lstStyle/>
          <a:p>
            <a:pPr marL="0" indent="0">
              <a:buNone/>
            </a:pPr>
            <a:r>
              <a:rPr lang="en-US" sz="2600" dirty="0">
                <a:solidFill>
                  <a:schemeClr val="tx1"/>
                </a:solidFill>
                <a:latin typeface="Lucida Bright" panose="02040602050505020304" pitchFamily="18" charset="0"/>
              </a:rPr>
              <a:t>The </a:t>
            </a:r>
            <a:r>
              <a:rPr lang="en-US" sz="2600" b="1" dirty="0">
                <a:solidFill>
                  <a:schemeClr val="tx1"/>
                </a:solidFill>
                <a:latin typeface="Lucida Bright" panose="02040602050505020304" pitchFamily="18" charset="0"/>
              </a:rPr>
              <a:t>immediate context of verses 15-20</a:t>
            </a:r>
            <a:r>
              <a:rPr lang="en-US" sz="2600" dirty="0">
                <a:solidFill>
                  <a:schemeClr val="tx1"/>
                </a:solidFill>
                <a:latin typeface="Lucida Bright" panose="02040602050505020304" pitchFamily="18" charset="0"/>
              </a:rPr>
              <a:t> – Jesus is addressing our </a:t>
            </a:r>
            <a:r>
              <a:rPr lang="en-US" sz="2600" b="1" dirty="0">
                <a:solidFill>
                  <a:schemeClr val="tx1"/>
                </a:solidFill>
                <a:latin typeface="Lucida Bright" panose="02040602050505020304" pitchFamily="18" charset="0"/>
              </a:rPr>
              <a:t>personal responsibility </a:t>
            </a:r>
            <a:r>
              <a:rPr lang="en-US" sz="2600" dirty="0">
                <a:solidFill>
                  <a:schemeClr val="tx1"/>
                </a:solidFill>
                <a:latin typeface="Lucida Bright" panose="02040602050505020304" pitchFamily="18" charset="0"/>
              </a:rPr>
              <a:t>to:</a:t>
            </a:r>
          </a:p>
          <a:p>
            <a:pPr>
              <a:buClr>
                <a:schemeClr val="tx1"/>
              </a:buClr>
            </a:pPr>
            <a:r>
              <a:rPr lang="en-US" sz="2600" b="1" dirty="0">
                <a:solidFill>
                  <a:schemeClr val="tx1"/>
                </a:solidFill>
                <a:latin typeface="Lucida Bright" panose="02040602050505020304" pitchFamily="18" charset="0"/>
              </a:rPr>
              <a:t>Seek a brother/sister who has sinned</a:t>
            </a:r>
            <a:r>
              <a:rPr lang="en-US" sz="2600" dirty="0">
                <a:solidFill>
                  <a:schemeClr val="tx1"/>
                </a:solidFill>
                <a:latin typeface="Lucida Bright" panose="02040602050505020304" pitchFamily="18" charset="0"/>
              </a:rPr>
              <a:t>, our efforts to restore them (cf. Galatians 6:1), and</a:t>
            </a:r>
          </a:p>
          <a:p>
            <a:pPr>
              <a:buClr>
                <a:schemeClr val="tx1"/>
              </a:buClr>
            </a:pPr>
            <a:r>
              <a:rPr lang="en-US" sz="2600" b="1" dirty="0">
                <a:solidFill>
                  <a:schemeClr val="tx1"/>
                </a:solidFill>
                <a:latin typeface="Lucida Bright" panose="02040602050505020304" pitchFamily="18" charset="0"/>
              </a:rPr>
              <a:t>Understand when we are to forgive them</a:t>
            </a:r>
            <a:endParaRPr lang="en-US" sz="2600" dirty="0">
              <a:solidFill>
                <a:schemeClr val="tx1"/>
              </a:solidFill>
              <a:latin typeface="Lucida Bright" panose="02040602050505020304" pitchFamily="18" charset="0"/>
            </a:endParaRPr>
          </a:p>
          <a:p>
            <a:pPr lvl="1">
              <a:buClr>
                <a:schemeClr val="tx1"/>
              </a:buClr>
            </a:pPr>
            <a:r>
              <a:rPr lang="en-US" sz="2400" dirty="0">
                <a:solidFill>
                  <a:schemeClr val="tx1"/>
                </a:solidFill>
                <a:latin typeface="Lucida Bright" panose="02040602050505020304" pitchFamily="18" charset="0"/>
              </a:rPr>
              <a:t>(When he </a:t>
            </a:r>
            <a:r>
              <a:rPr lang="en-US" sz="2400" i="1" dirty="0">
                <a:solidFill>
                  <a:schemeClr val="tx1"/>
                </a:solidFill>
                <a:latin typeface="Lucida Bright" panose="02040602050505020304" pitchFamily="18" charset="0"/>
              </a:rPr>
              <a:t>“listens”</a:t>
            </a:r>
            <a:r>
              <a:rPr lang="en-US" sz="2400" dirty="0">
                <a:solidFill>
                  <a:schemeClr val="tx1"/>
                </a:solidFill>
                <a:latin typeface="Lucida Bright" panose="02040602050505020304" pitchFamily="18" charset="0"/>
              </a:rPr>
              <a:t> and repents)</a:t>
            </a:r>
          </a:p>
          <a:p>
            <a:pPr>
              <a:buClr>
                <a:schemeClr val="tx1"/>
              </a:buClr>
            </a:pPr>
            <a:r>
              <a:rPr lang="en-US" sz="2600" b="1" dirty="0">
                <a:solidFill>
                  <a:schemeClr val="tx1"/>
                </a:solidFill>
                <a:latin typeface="Lucida Bright" panose="02040602050505020304" pitchFamily="18" charset="0"/>
              </a:rPr>
              <a:t>Understand when we are to consider him as a </a:t>
            </a: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Gentile and tax-gatherer</a:t>
            </a:r>
            <a:r>
              <a:rPr lang="en-US" sz="2600" i="1" dirty="0">
                <a:solidFill>
                  <a:schemeClr val="tx1"/>
                </a:solidFill>
                <a:latin typeface="Lucida Bright" panose="02040602050505020304" pitchFamily="18" charset="0"/>
              </a:rPr>
              <a:t>”</a:t>
            </a:r>
            <a:endParaRPr lang="en-US" sz="2600" dirty="0">
              <a:solidFill>
                <a:schemeClr val="tx1"/>
              </a:solidFill>
              <a:latin typeface="Lucida Bright" panose="02040602050505020304" pitchFamily="18" charset="0"/>
            </a:endParaRPr>
          </a:p>
          <a:p>
            <a:pPr lvl="1">
              <a:buClr>
                <a:schemeClr val="tx1"/>
              </a:buClr>
            </a:pPr>
            <a:r>
              <a:rPr lang="en-US" sz="2400" dirty="0">
                <a:solidFill>
                  <a:schemeClr val="tx1"/>
                </a:solidFill>
                <a:latin typeface="Lucida Bright" panose="02040602050505020304" pitchFamily="18" charset="0"/>
              </a:rPr>
              <a:t>(When </a:t>
            </a:r>
            <a:r>
              <a:rPr lang="en-US" sz="2400" i="1" dirty="0">
                <a:solidFill>
                  <a:schemeClr val="tx1"/>
                </a:solidFill>
                <a:latin typeface="Lucida Bright" panose="02040602050505020304" pitchFamily="18" charset="0"/>
              </a:rPr>
              <a:t>“he refuses to listen”</a:t>
            </a:r>
            <a:r>
              <a:rPr lang="en-US" sz="2400" dirty="0">
                <a:solidFill>
                  <a:schemeClr val="tx1"/>
                </a:solidFill>
                <a:latin typeface="Lucida Bright" panose="02040602050505020304" pitchFamily="18" charset="0"/>
              </a:rPr>
              <a:t> and repent).</a:t>
            </a:r>
          </a:p>
        </p:txBody>
      </p:sp>
    </p:spTree>
    <p:extLst>
      <p:ext uri="{BB962C8B-B14F-4D97-AF65-F5344CB8AC3E}">
        <p14:creationId xmlns:p14="http://schemas.microsoft.com/office/powerpoint/2010/main" val="1753048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Effect transition="in" filter="fade">
                                      <p:cBhvr>
                                        <p:cTn id="20" dur="500"/>
                                        <p:tgtEl>
                                          <p:spTgt spid="5">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Effect transition="in" filter="fade">
                                      <p:cBhvr>
                                        <p:cTn id="25" dur="500"/>
                                        <p:tgtEl>
                                          <p:spTgt spid="5">
                                            <p:txEl>
                                              <p:pRg st="4" end="4"/>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5">
                                            <p:txEl>
                                              <p:pRg st="5" end="5"/>
                                            </p:txEl>
                                          </p:spTgt>
                                        </p:tgtEl>
                                        <p:attrNameLst>
                                          <p:attrName>style.visibility</p:attrName>
                                        </p:attrNameLst>
                                      </p:cBhvr>
                                      <p:to>
                                        <p:strVal val="visible"/>
                                      </p:to>
                                    </p:set>
                                    <p:animEffect transition="in" filter="fade">
                                      <p:cBhvr>
                                        <p:cTn id="28"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3597908"/>
          </a:xfrm>
        </p:spPr>
        <p:txBody>
          <a:bodyPr anchor="t">
            <a:spAutoFit/>
          </a:bodyPr>
          <a:lstStyle/>
          <a:p>
            <a:pPr marL="0" indent="0">
              <a:buNone/>
            </a:pPr>
            <a:r>
              <a:rPr lang="en-US" sz="2800" dirty="0">
                <a:solidFill>
                  <a:schemeClr val="tx1"/>
                </a:solidFill>
                <a:latin typeface="Lucida Bright" panose="02040602050505020304" pitchFamily="18" charset="0"/>
              </a:rPr>
              <a:t>Jesus teaches </a:t>
            </a:r>
            <a:r>
              <a:rPr lang="en-US" sz="2800" b="1" dirty="0">
                <a:solidFill>
                  <a:schemeClr val="tx1"/>
                </a:solidFill>
                <a:latin typeface="Lucida Bright" panose="02040602050505020304" pitchFamily="18" charset="0"/>
              </a:rPr>
              <a:t>4 steps </a:t>
            </a:r>
            <a:r>
              <a:rPr lang="en-US" sz="2800" dirty="0">
                <a:solidFill>
                  <a:schemeClr val="tx1"/>
                </a:solidFill>
                <a:latin typeface="Lucida Bright" panose="02040602050505020304" pitchFamily="18" charset="0"/>
              </a:rPr>
              <a:t>in seeking the </a:t>
            </a:r>
            <a:r>
              <a:rPr lang="en-US" sz="2800" i="1" dirty="0">
                <a:solidFill>
                  <a:schemeClr val="tx1"/>
                </a:solidFill>
                <a:latin typeface="Lucida Bright" panose="02040602050505020304" pitchFamily="18" charset="0"/>
              </a:rPr>
              <a:t>“brother” </a:t>
            </a:r>
            <a:r>
              <a:rPr lang="en-US" sz="2800" dirty="0">
                <a:solidFill>
                  <a:schemeClr val="tx1"/>
                </a:solidFill>
                <a:latin typeface="Lucida Bright" panose="02040602050505020304" pitchFamily="18" charset="0"/>
              </a:rPr>
              <a:t>who has gone astray and is perishing:</a:t>
            </a:r>
          </a:p>
          <a:p>
            <a:pPr marL="514350" indent="-514350">
              <a:buClr>
                <a:schemeClr val="tx1"/>
              </a:buClr>
              <a:buFont typeface="+mj-lt"/>
              <a:buAutoNum type="arabicParenR"/>
            </a:pPr>
            <a:r>
              <a:rPr lang="en-US" sz="2800" i="1" dirty="0">
                <a:solidFill>
                  <a:schemeClr val="tx1"/>
                </a:solidFill>
                <a:latin typeface="Lucida Bright" panose="02040602050505020304" pitchFamily="18" charset="0"/>
              </a:rPr>
              <a:t>“If your brother sins, </a:t>
            </a:r>
            <a:r>
              <a:rPr lang="en-US" sz="2800" b="1" i="1" dirty="0">
                <a:solidFill>
                  <a:schemeClr val="tx1"/>
                </a:solidFill>
                <a:latin typeface="Lucida Bright" panose="02040602050505020304" pitchFamily="18" charset="0"/>
              </a:rPr>
              <a:t>go and show him his fault in private</a:t>
            </a:r>
            <a:r>
              <a:rPr lang="en-US" sz="2800" i="1" dirty="0">
                <a:solidFill>
                  <a:schemeClr val="tx1"/>
                </a:solidFill>
                <a:latin typeface="Lucida Bright" panose="02040602050505020304" pitchFamily="18" charset="0"/>
              </a:rPr>
              <a:t>; if he listens to you, you have won your brother.” </a:t>
            </a:r>
            <a:r>
              <a:rPr lang="en-US" sz="2800" dirty="0">
                <a:solidFill>
                  <a:schemeClr val="tx1"/>
                </a:solidFill>
                <a:latin typeface="Lucida Bright" panose="02040602050505020304" pitchFamily="18" charset="0"/>
              </a:rPr>
              <a:t>(Matthew 18:15)</a:t>
            </a:r>
          </a:p>
          <a:p>
            <a:pPr marL="0" indent="0">
              <a:buNone/>
            </a:pPr>
            <a:r>
              <a:rPr lang="en-US" sz="2800" dirty="0">
                <a:solidFill>
                  <a:schemeClr val="tx1"/>
                </a:solidFill>
                <a:latin typeface="Lucida Bright" panose="02040602050505020304" pitchFamily="18" charset="0"/>
              </a:rPr>
              <a:t>Some manuscripts add </a:t>
            </a:r>
            <a:r>
              <a:rPr lang="en-US" sz="2800" i="1" dirty="0">
                <a:solidFill>
                  <a:schemeClr val="tx1"/>
                </a:solidFill>
                <a:latin typeface="Lucida Bright" panose="02040602050505020304" pitchFamily="18" charset="0"/>
              </a:rPr>
              <a:t>“… sins </a:t>
            </a:r>
            <a:r>
              <a:rPr lang="en-US" sz="2800" b="1" i="1" dirty="0">
                <a:solidFill>
                  <a:schemeClr val="tx1"/>
                </a:solidFill>
                <a:latin typeface="Lucida Bright" panose="02040602050505020304" pitchFamily="18" charset="0"/>
              </a:rPr>
              <a:t>against you </a:t>
            </a:r>
            <a:r>
              <a:rPr lang="en-US" sz="2800" i="1" dirty="0">
                <a:solidFill>
                  <a:schemeClr val="tx1"/>
                </a:solidFill>
                <a:latin typeface="Lucida Bright" panose="02040602050505020304" pitchFamily="18" charset="0"/>
              </a:rPr>
              <a:t>…”</a:t>
            </a:r>
            <a:endParaRPr lang="en-US" sz="2800" dirty="0">
              <a:solidFill>
                <a:schemeClr val="tx1"/>
              </a:solidFill>
              <a:latin typeface="Lucida Bright" panose="02040602050505020304" pitchFamily="18" charset="0"/>
            </a:endParaRPr>
          </a:p>
          <a:p>
            <a:pPr marL="594000" lvl="2" indent="0">
              <a:buNone/>
            </a:pPr>
            <a:r>
              <a:rPr lang="en-US" sz="2800" dirty="0">
                <a:solidFill>
                  <a:schemeClr val="tx1"/>
                </a:solidFill>
                <a:latin typeface="Lucida Bright" panose="02040602050505020304" pitchFamily="18" charset="0"/>
              </a:rPr>
              <a:t>Does it matter?</a:t>
            </a:r>
          </a:p>
        </p:txBody>
      </p:sp>
    </p:spTree>
    <p:extLst>
      <p:ext uri="{BB962C8B-B14F-4D97-AF65-F5344CB8AC3E}">
        <p14:creationId xmlns:p14="http://schemas.microsoft.com/office/powerpoint/2010/main" val="983903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latin typeface="Book Antiqua" panose="02040602050305030304" pitchFamily="18" charset="0"/>
              </a:rPr>
              <a:t>Sin and forgiveness</a:t>
            </a:r>
            <a:br>
              <a:rPr lang="en-US" sz="3600" dirty="0">
                <a:latin typeface="Book Antiqua" panose="02040602050305030304" pitchFamily="18" charset="0"/>
              </a:rPr>
            </a:br>
            <a:r>
              <a:rPr lang="en-US" sz="2400" dirty="0">
                <a:latin typeface="Book Antiqua" panose="02040602050305030304" pitchFamily="18" charset="0"/>
              </a:rPr>
              <a:t>Matthew 18:15-35</a:t>
            </a:r>
            <a:endParaRPr lang="en-US" dirty="0">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4832092"/>
          </a:xfrm>
        </p:spPr>
        <p:txBody>
          <a:bodyPr anchor="t">
            <a:spAutoFit/>
          </a:bodyPr>
          <a:lstStyle/>
          <a:p>
            <a:pPr marL="0" indent="0">
              <a:spcBef>
                <a:spcPts val="0"/>
              </a:spcBef>
              <a:spcAft>
                <a:spcPts val="0"/>
              </a:spcAft>
              <a:buNone/>
            </a:pP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Go and show</a:t>
            </a:r>
            <a:r>
              <a:rPr lang="en-US" sz="2800" i="1" dirty="0">
                <a:solidFill>
                  <a:schemeClr val="tx1"/>
                </a:solidFill>
                <a:latin typeface="Lucida Bright" panose="02040602050505020304" pitchFamily="18" charset="0"/>
              </a:rPr>
              <a:t>” – </a:t>
            </a:r>
            <a:r>
              <a:rPr lang="en-US" sz="2800" b="1" i="1" dirty="0">
                <a:solidFill>
                  <a:schemeClr val="tx1"/>
                </a:solidFill>
                <a:latin typeface="Lucida Bright" panose="02040602050505020304" pitchFamily="18" charset="0"/>
              </a:rPr>
              <a:t>How?</a:t>
            </a:r>
          </a:p>
          <a:p>
            <a:pPr>
              <a:spcBef>
                <a:spcPts val="0"/>
              </a:spcBef>
              <a:spcAft>
                <a:spcPts val="0"/>
              </a:spcAft>
              <a:buClr>
                <a:schemeClr val="tx1"/>
              </a:buClr>
            </a:pPr>
            <a:r>
              <a:rPr lang="en-US" sz="2800" dirty="0">
                <a:solidFill>
                  <a:schemeClr val="tx1"/>
                </a:solidFill>
                <a:latin typeface="Lucida Bright" panose="02040602050505020304" pitchFamily="18" charset="0"/>
              </a:rPr>
              <a:t>Leviticus 19:17; Galatians 6:1; </a:t>
            </a:r>
            <a:br>
              <a:rPr lang="en-US" sz="2800" dirty="0">
                <a:solidFill>
                  <a:schemeClr val="tx1"/>
                </a:solidFill>
                <a:latin typeface="Lucida Bright" panose="02040602050505020304" pitchFamily="18" charset="0"/>
              </a:rPr>
            </a:br>
            <a:r>
              <a:rPr lang="en-US" sz="2800" dirty="0">
                <a:solidFill>
                  <a:schemeClr val="tx1"/>
                </a:solidFill>
                <a:latin typeface="Lucida Bright" panose="02040602050505020304" pitchFamily="18" charset="0"/>
              </a:rPr>
              <a:t>2 Timothy 2:24-26; 2 Thessalonians 3:15</a:t>
            </a:r>
          </a:p>
          <a:p>
            <a:pPr>
              <a:spcBef>
                <a:spcPts val="0"/>
              </a:spcBef>
              <a:spcAft>
                <a:spcPts val="0"/>
              </a:spcAft>
              <a:buClr>
                <a:schemeClr val="tx1"/>
              </a:buClr>
            </a:pPr>
            <a:r>
              <a:rPr lang="en-US" sz="2800" dirty="0">
                <a:solidFill>
                  <a:schemeClr val="tx1"/>
                </a:solidFill>
                <a:latin typeface="Lucida Bright" panose="02040602050505020304" pitchFamily="18" charset="0"/>
              </a:rPr>
              <a:t>Quietly, discreetly, humbly in order to bring the sin to light and expose the fault.</a:t>
            </a:r>
          </a:p>
          <a:p>
            <a:pPr marL="0" indent="0">
              <a:spcBef>
                <a:spcPts val="0"/>
              </a:spcBef>
              <a:spcAft>
                <a:spcPts val="0"/>
              </a:spcAft>
              <a:buNone/>
            </a:pPr>
            <a:r>
              <a:rPr lang="en-US" sz="2800" i="1" dirty="0">
                <a:solidFill>
                  <a:schemeClr val="tx1"/>
                </a:solidFill>
                <a:latin typeface="Lucida Bright" panose="02040602050505020304" pitchFamily="18" charset="0"/>
              </a:rPr>
              <a:t>“… </a:t>
            </a:r>
            <a:r>
              <a:rPr lang="en-US" sz="2800" b="1" i="1" dirty="0">
                <a:solidFill>
                  <a:schemeClr val="tx1"/>
                </a:solidFill>
                <a:latin typeface="Lucida Bright" panose="02040602050505020304" pitchFamily="18" charset="0"/>
              </a:rPr>
              <a:t>You have won your brother</a:t>
            </a:r>
            <a:r>
              <a:rPr lang="en-US" sz="2800" i="1" dirty="0">
                <a:solidFill>
                  <a:schemeClr val="tx1"/>
                </a:solidFill>
                <a:latin typeface="Lucida Bright" panose="02040602050505020304" pitchFamily="18" charset="0"/>
              </a:rPr>
              <a:t>.”</a:t>
            </a:r>
            <a:endParaRPr lang="en-US" sz="2800" dirty="0">
              <a:solidFill>
                <a:schemeClr val="tx1"/>
              </a:solidFill>
              <a:latin typeface="Lucida Bright" panose="02040602050505020304" pitchFamily="18" charset="0"/>
            </a:endParaRPr>
          </a:p>
          <a:p>
            <a:pPr marL="594000" lvl="2" indent="0">
              <a:spcBef>
                <a:spcPts val="0"/>
              </a:spcBef>
              <a:spcAft>
                <a:spcPts val="0"/>
              </a:spcAft>
              <a:buNone/>
            </a:pPr>
            <a:r>
              <a:rPr lang="en-US" sz="2800" dirty="0">
                <a:solidFill>
                  <a:schemeClr val="tx1"/>
                </a:solidFill>
                <a:latin typeface="Lucida Bright" panose="02040602050505020304" pitchFamily="18" charset="0"/>
              </a:rPr>
              <a:t>Our only aim or purpose!</a:t>
            </a:r>
          </a:p>
          <a:p>
            <a:pPr marL="594000" lvl="2" indent="0">
              <a:spcBef>
                <a:spcPts val="0"/>
              </a:spcBef>
              <a:spcAft>
                <a:spcPts val="0"/>
              </a:spcAft>
              <a:buNone/>
            </a:pPr>
            <a:r>
              <a:rPr lang="en-US" sz="2800" dirty="0">
                <a:solidFill>
                  <a:schemeClr val="tx1"/>
                </a:solidFill>
                <a:latin typeface="Lucida Bright" panose="02040602050505020304" pitchFamily="18" charset="0"/>
              </a:rPr>
              <a:t>The word </a:t>
            </a: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brother</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indicates a familial relationship with an obedient believer. </a:t>
            </a:r>
          </a:p>
          <a:p>
            <a:pPr marL="594000" lvl="2" indent="0">
              <a:spcBef>
                <a:spcPts val="0"/>
              </a:spcBef>
              <a:spcAft>
                <a:spcPts val="0"/>
              </a:spcAft>
              <a:buNone/>
            </a:pPr>
            <a:r>
              <a:rPr lang="en-US" sz="2800" dirty="0">
                <a:solidFill>
                  <a:schemeClr val="tx1"/>
                </a:solidFill>
                <a:latin typeface="Lucida Bright" panose="02040602050505020304" pitchFamily="18" charset="0"/>
              </a:rPr>
              <a:t>The word </a:t>
            </a: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won</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indicates the current state of being lost.</a:t>
            </a:r>
          </a:p>
        </p:txBody>
      </p:sp>
    </p:spTree>
    <p:extLst>
      <p:ext uri="{BB962C8B-B14F-4D97-AF65-F5344CB8AC3E}">
        <p14:creationId xmlns:p14="http://schemas.microsoft.com/office/powerpoint/2010/main" val="1774178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Effect transition="in" filter="fade">
                                      <p:cBhvr>
                                        <p:cTn id="25" dur="500"/>
                                        <p:tgtEl>
                                          <p:spTgt spid="5">
                                            <p:txEl>
                                              <p:pRg st="4" end="4"/>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5">
                                            <p:txEl>
                                              <p:pRg st="5" end="5"/>
                                            </p:txEl>
                                          </p:spTgt>
                                        </p:tgtEl>
                                        <p:attrNameLst>
                                          <p:attrName>style.visibility</p:attrName>
                                        </p:attrNameLst>
                                      </p:cBhvr>
                                      <p:to>
                                        <p:strVal val="visible"/>
                                      </p:to>
                                    </p:set>
                                    <p:animEffect transition="in" filter="fade">
                                      <p:cBhvr>
                                        <p:cTn id="28" dur="500"/>
                                        <p:tgtEl>
                                          <p:spTgt spid="5">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5">
                                            <p:txEl>
                                              <p:pRg st="6" end="6"/>
                                            </p:txEl>
                                          </p:spTgt>
                                        </p:tgtEl>
                                        <p:attrNameLst>
                                          <p:attrName>style.visibility</p:attrName>
                                        </p:attrNameLst>
                                      </p:cBhvr>
                                      <p:to>
                                        <p:strVal val="visible"/>
                                      </p:to>
                                    </p:set>
                                    <p:animEffect transition="in" filter="fade">
                                      <p:cBhvr>
                                        <p:cTn id="33"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3621504"/>
          </a:xfrm>
        </p:spPr>
        <p:txBody>
          <a:bodyPr anchor="t">
            <a:spAutoFit/>
          </a:bodyPr>
          <a:lstStyle/>
          <a:p>
            <a:pPr marL="0" indent="0">
              <a:spcBef>
                <a:spcPts val="400"/>
              </a:spcBef>
              <a:buNone/>
            </a:pP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Go and show</a:t>
            </a:r>
            <a:r>
              <a:rPr lang="en-US" sz="2800" i="1" dirty="0">
                <a:solidFill>
                  <a:schemeClr val="tx1"/>
                </a:solidFill>
                <a:latin typeface="Lucida Bright" panose="02040602050505020304" pitchFamily="18" charset="0"/>
              </a:rPr>
              <a:t>” –</a:t>
            </a:r>
          </a:p>
          <a:p>
            <a:pPr marL="0" indent="0">
              <a:spcBef>
                <a:spcPts val="400"/>
              </a:spcBef>
              <a:buNone/>
            </a:pPr>
            <a:endParaRPr lang="en-US" sz="2800" i="1" dirty="0">
              <a:solidFill>
                <a:schemeClr val="tx1"/>
              </a:solidFill>
              <a:latin typeface="Lucida Bright" panose="02040602050505020304" pitchFamily="18" charset="0"/>
            </a:endParaRPr>
          </a:p>
          <a:p>
            <a:pPr marL="0" indent="0" algn="ctr">
              <a:spcBef>
                <a:spcPts val="400"/>
              </a:spcBef>
              <a:buNone/>
            </a:pPr>
            <a:r>
              <a:rPr lang="en-US" sz="2800" dirty="0">
                <a:solidFill>
                  <a:schemeClr val="tx1"/>
                </a:solidFill>
                <a:latin typeface="Lucida Bright" panose="02040602050505020304" pitchFamily="18" charset="0"/>
              </a:rPr>
              <a:t>What are some qualities that are needed to fulfill this command?</a:t>
            </a:r>
          </a:p>
          <a:p>
            <a:pPr marL="0" indent="0" algn="ctr">
              <a:spcBef>
                <a:spcPts val="400"/>
              </a:spcBef>
              <a:buNone/>
            </a:pPr>
            <a:r>
              <a:rPr lang="en-US" sz="2800" dirty="0">
                <a:solidFill>
                  <a:schemeClr val="tx1"/>
                </a:solidFill>
                <a:latin typeface="Lucida Bright" panose="02040602050505020304" pitchFamily="18" charset="0"/>
              </a:rPr>
              <a:t>What else is imperative that we </a:t>
            </a: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go and show</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with?</a:t>
            </a:r>
          </a:p>
          <a:p>
            <a:pPr marL="0" indent="0" algn="ctr">
              <a:spcBef>
                <a:spcPts val="400"/>
              </a:spcBef>
              <a:buNone/>
            </a:pPr>
            <a:r>
              <a:rPr lang="en-US" sz="2800" dirty="0">
                <a:solidFill>
                  <a:schemeClr val="tx1"/>
                </a:solidFill>
                <a:latin typeface="Lucida Bright" panose="02040602050505020304" pitchFamily="18" charset="0"/>
              </a:rPr>
              <a:t>The scriptures!</a:t>
            </a:r>
          </a:p>
        </p:txBody>
      </p:sp>
    </p:spTree>
    <p:extLst>
      <p:ext uri="{BB962C8B-B14F-4D97-AF65-F5344CB8AC3E}">
        <p14:creationId xmlns:p14="http://schemas.microsoft.com/office/powerpoint/2010/main" val="2265758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fade">
                                      <p:cBhvr>
                                        <p:cTn id="22"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35698"/>
            <a:ext cx="8783052" cy="5093702"/>
          </a:xfrm>
        </p:spPr>
        <p:txBody>
          <a:bodyPr anchor="t">
            <a:spAutoFit/>
          </a:bodyPr>
          <a:lstStyle/>
          <a:p>
            <a:pPr marL="514350" indent="-514350">
              <a:spcBef>
                <a:spcPts val="0"/>
              </a:spcBef>
              <a:spcAft>
                <a:spcPts val="0"/>
              </a:spcAft>
              <a:buClr>
                <a:schemeClr val="tx1"/>
              </a:buClr>
              <a:buFont typeface="+mj-lt"/>
              <a:buAutoNum type="arabicParenR" startAt="2"/>
            </a:pPr>
            <a:r>
              <a:rPr lang="en-US" sz="2500" i="1" dirty="0">
                <a:solidFill>
                  <a:schemeClr val="tx1"/>
                </a:solidFill>
                <a:latin typeface="Lucida Bright" panose="02040602050505020304" pitchFamily="18" charset="0"/>
              </a:rPr>
              <a:t>“But </a:t>
            </a:r>
            <a:r>
              <a:rPr lang="en-US" sz="2500" b="1" i="1" dirty="0">
                <a:solidFill>
                  <a:schemeClr val="tx1"/>
                </a:solidFill>
                <a:latin typeface="Lucida Bright" panose="02040602050505020304" pitchFamily="18" charset="0"/>
              </a:rPr>
              <a:t>if he does not listen </a:t>
            </a:r>
            <a:r>
              <a:rPr lang="en-US" sz="2500" i="1" dirty="0">
                <a:solidFill>
                  <a:schemeClr val="tx1"/>
                </a:solidFill>
                <a:latin typeface="Lucida Bright" panose="02040602050505020304" pitchFamily="18" charset="0"/>
              </a:rPr>
              <a:t>to you, </a:t>
            </a:r>
            <a:r>
              <a:rPr lang="en-US" sz="2500" b="1" i="1" dirty="0">
                <a:solidFill>
                  <a:schemeClr val="tx1"/>
                </a:solidFill>
                <a:latin typeface="Lucida Bright" panose="02040602050505020304" pitchFamily="18" charset="0"/>
              </a:rPr>
              <a:t>take one or two more with you</a:t>
            </a:r>
            <a:r>
              <a:rPr lang="en-US" sz="2500" i="1" dirty="0">
                <a:solidFill>
                  <a:schemeClr val="tx1"/>
                </a:solidFill>
                <a:latin typeface="Lucida Bright" panose="02040602050505020304" pitchFamily="18" charset="0"/>
              </a:rPr>
              <a:t>, so that by the mouth of </a:t>
            </a:r>
            <a:r>
              <a:rPr lang="en-US" sz="2500" b="1" i="1" dirty="0">
                <a:solidFill>
                  <a:schemeClr val="tx1"/>
                </a:solidFill>
                <a:latin typeface="Lucida Bright" panose="02040602050505020304" pitchFamily="18" charset="0"/>
              </a:rPr>
              <a:t>two or three witnesses every fact may be confirmed</a:t>
            </a:r>
            <a:r>
              <a:rPr lang="en-US" sz="2500" i="1" dirty="0">
                <a:solidFill>
                  <a:schemeClr val="tx1"/>
                </a:solidFill>
                <a:latin typeface="Lucida Bright" panose="02040602050505020304" pitchFamily="18" charset="0"/>
              </a:rPr>
              <a:t>.”</a:t>
            </a:r>
            <a:r>
              <a:rPr lang="en-US" sz="2500" dirty="0">
                <a:solidFill>
                  <a:schemeClr val="tx1"/>
                </a:solidFill>
                <a:latin typeface="Lucida Bright" panose="02040602050505020304" pitchFamily="18" charset="0"/>
              </a:rPr>
              <a:t> </a:t>
            </a:r>
            <a:br>
              <a:rPr lang="en-US" sz="2500" dirty="0">
                <a:solidFill>
                  <a:schemeClr val="tx1"/>
                </a:solidFill>
                <a:latin typeface="Lucida Bright" panose="02040602050505020304" pitchFamily="18" charset="0"/>
              </a:rPr>
            </a:br>
            <a:r>
              <a:rPr lang="en-US" sz="2500" dirty="0">
                <a:solidFill>
                  <a:schemeClr val="tx1"/>
                </a:solidFill>
                <a:latin typeface="Lucida Bright" panose="02040602050505020304" pitchFamily="18" charset="0"/>
              </a:rPr>
              <a:t>(Matthew 18:16)</a:t>
            </a:r>
          </a:p>
          <a:p>
            <a:pPr marL="936900" lvl="2" indent="-342900">
              <a:spcBef>
                <a:spcPts val="0"/>
              </a:spcBef>
              <a:spcAft>
                <a:spcPts val="0"/>
              </a:spcAft>
              <a:buClr>
                <a:schemeClr val="tx1"/>
              </a:buClr>
              <a:buFont typeface="Arial" panose="020B0604020202020204" pitchFamily="34" charset="0"/>
              <a:buChar char="•"/>
            </a:pPr>
            <a:r>
              <a:rPr lang="en-US" sz="2500" dirty="0">
                <a:solidFill>
                  <a:schemeClr val="tx1"/>
                </a:solidFill>
                <a:latin typeface="Lucida Bright" panose="02040602050505020304" pitchFamily="18" charset="0"/>
              </a:rPr>
              <a:t>Principle of the Old Law. (Deuteronomy 19:15)</a:t>
            </a:r>
          </a:p>
          <a:p>
            <a:pPr marL="936900" lvl="2" indent="-342900">
              <a:spcBef>
                <a:spcPts val="0"/>
              </a:spcBef>
              <a:spcAft>
                <a:spcPts val="0"/>
              </a:spcAft>
              <a:buClr>
                <a:schemeClr val="tx1"/>
              </a:buClr>
              <a:buFont typeface="Arial" panose="020B0604020202020204" pitchFamily="34" charset="0"/>
              <a:buChar char="•"/>
            </a:pPr>
            <a:r>
              <a:rPr lang="en-US" sz="2500" dirty="0">
                <a:solidFill>
                  <a:schemeClr val="tx1"/>
                </a:solidFill>
                <a:latin typeface="Lucida Bright" panose="02040602050505020304" pitchFamily="18" charset="0"/>
              </a:rPr>
              <a:t>What’s the reason for bringing </a:t>
            </a:r>
            <a:r>
              <a:rPr lang="en-US" sz="2500" i="1" dirty="0">
                <a:solidFill>
                  <a:schemeClr val="tx1"/>
                </a:solidFill>
                <a:latin typeface="Lucida Bright" panose="02040602050505020304" pitchFamily="18" charset="0"/>
              </a:rPr>
              <a:t>“one or two more with you”?</a:t>
            </a:r>
          </a:p>
          <a:p>
            <a:pPr marL="936900" lvl="2" indent="-342900">
              <a:spcBef>
                <a:spcPts val="0"/>
              </a:spcBef>
              <a:spcAft>
                <a:spcPts val="0"/>
              </a:spcAft>
              <a:buClr>
                <a:schemeClr val="tx1"/>
              </a:buClr>
              <a:buFont typeface="Arial" panose="020B0604020202020204" pitchFamily="34" charset="0"/>
              <a:buChar char="•"/>
            </a:pPr>
            <a:r>
              <a:rPr lang="en-US" sz="2500" dirty="0">
                <a:solidFill>
                  <a:schemeClr val="tx1"/>
                </a:solidFill>
                <a:latin typeface="Lucida Bright" panose="02040602050505020304" pitchFamily="18" charset="0"/>
              </a:rPr>
              <a:t>Not to intimidate or pressure – rather to establish and confirm the </a:t>
            </a:r>
            <a:r>
              <a:rPr lang="en-US" sz="2500" i="1" dirty="0">
                <a:solidFill>
                  <a:schemeClr val="tx1"/>
                </a:solidFill>
                <a:latin typeface="Lucida Bright" panose="02040602050505020304" pitchFamily="18" charset="0"/>
              </a:rPr>
              <a:t>“</a:t>
            </a:r>
            <a:r>
              <a:rPr lang="en-US" sz="2500" b="1" i="1" dirty="0">
                <a:solidFill>
                  <a:schemeClr val="tx1"/>
                </a:solidFill>
                <a:latin typeface="Lucida Bright" panose="02040602050505020304" pitchFamily="18" charset="0"/>
              </a:rPr>
              <a:t>facts</a:t>
            </a:r>
            <a:r>
              <a:rPr lang="en-US" sz="2500" i="1" dirty="0">
                <a:solidFill>
                  <a:schemeClr val="tx1"/>
                </a:solidFill>
                <a:latin typeface="Lucida Bright" panose="02040602050505020304" pitchFamily="18" charset="0"/>
              </a:rPr>
              <a:t>.”</a:t>
            </a:r>
            <a:endParaRPr lang="en-US" sz="2500" dirty="0">
              <a:solidFill>
                <a:schemeClr val="tx1"/>
              </a:solidFill>
              <a:latin typeface="Lucida Bright" panose="02040602050505020304" pitchFamily="18" charset="0"/>
            </a:endParaRPr>
          </a:p>
          <a:p>
            <a:pPr marL="936900" lvl="2" indent="-342900">
              <a:spcBef>
                <a:spcPts val="0"/>
              </a:spcBef>
              <a:spcAft>
                <a:spcPts val="0"/>
              </a:spcAft>
              <a:buClr>
                <a:schemeClr val="tx1"/>
              </a:buClr>
              <a:buFont typeface="Arial" panose="020B0604020202020204" pitchFamily="34" charset="0"/>
              <a:buChar char="•"/>
            </a:pPr>
            <a:r>
              <a:rPr lang="en-US" sz="2500" dirty="0">
                <a:solidFill>
                  <a:schemeClr val="tx1"/>
                </a:solidFill>
                <a:latin typeface="Lucida Bright" panose="02040602050505020304" pitchFamily="18" charset="0"/>
              </a:rPr>
              <a:t>Again, the focus should be on the scriptures and not opinion or tradition. (cf. Matthew 15:1-2)</a:t>
            </a:r>
          </a:p>
          <a:p>
            <a:pPr marL="936900" lvl="2" indent="-342900">
              <a:spcBef>
                <a:spcPts val="0"/>
              </a:spcBef>
              <a:spcAft>
                <a:spcPts val="0"/>
              </a:spcAft>
              <a:buClr>
                <a:schemeClr val="tx1"/>
              </a:buClr>
              <a:buFont typeface="Arial" panose="020B0604020202020204" pitchFamily="34" charset="0"/>
              <a:buChar char="•"/>
            </a:pPr>
            <a:r>
              <a:rPr lang="en-US" sz="2500" dirty="0">
                <a:solidFill>
                  <a:schemeClr val="tx1"/>
                </a:solidFill>
                <a:latin typeface="Lucida Bright" panose="02040602050505020304" pitchFamily="18" charset="0"/>
              </a:rPr>
              <a:t>What if there aren’t </a:t>
            </a:r>
            <a:r>
              <a:rPr lang="en-US" sz="2500" i="1" dirty="0">
                <a:solidFill>
                  <a:schemeClr val="tx1"/>
                </a:solidFill>
                <a:latin typeface="Lucida Bright" panose="02040602050505020304" pitchFamily="18" charset="0"/>
              </a:rPr>
              <a:t>“one or two more … witnesses”?</a:t>
            </a:r>
          </a:p>
        </p:txBody>
      </p:sp>
    </p:spTree>
    <p:extLst>
      <p:ext uri="{BB962C8B-B14F-4D97-AF65-F5344CB8AC3E}">
        <p14:creationId xmlns:p14="http://schemas.microsoft.com/office/powerpoint/2010/main" val="2208755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Effect transition="in" filter="fade">
                                      <p:cBhvr>
                                        <p:cTn id="25" dur="500"/>
                                        <p:tgtEl>
                                          <p:spTgt spid="5">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5">
                                            <p:txEl>
                                              <p:pRg st="5" end="5"/>
                                            </p:txEl>
                                          </p:spTgt>
                                        </p:tgtEl>
                                        <p:attrNameLst>
                                          <p:attrName>style.visibility</p:attrName>
                                        </p:attrNameLst>
                                      </p:cBhvr>
                                      <p:to>
                                        <p:strVal val="visible"/>
                                      </p:to>
                                    </p:set>
                                    <p:animEffect transition="in" filter="fade">
                                      <p:cBhvr>
                                        <p:cTn id="30"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110836" y="1576551"/>
            <a:ext cx="8876753" cy="5078313"/>
          </a:xfrm>
        </p:spPr>
        <p:txBody>
          <a:bodyPr anchor="t">
            <a:spAutoFit/>
          </a:bodyPr>
          <a:lstStyle/>
          <a:p>
            <a:pPr marL="514350" indent="-514350">
              <a:spcBef>
                <a:spcPts val="0"/>
              </a:spcBef>
              <a:spcAft>
                <a:spcPts val="0"/>
              </a:spcAft>
              <a:buClr>
                <a:schemeClr val="tx1"/>
              </a:buClr>
              <a:buFont typeface="+mj-lt"/>
              <a:buAutoNum type="arabicParenR" startAt="3"/>
            </a:pP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If he refuses to listen to them, tell it to the church</a:t>
            </a:r>
            <a:r>
              <a:rPr lang="en-US" sz="2800" i="1" dirty="0">
                <a:solidFill>
                  <a:schemeClr val="tx1"/>
                </a:solidFill>
                <a:latin typeface="Lucida Bright" panose="02040602050505020304" pitchFamily="18" charset="0"/>
              </a:rPr>
              <a:t> …” (Matthew 18:17)</a:t>
            </a:r>
          </a:p>
          <a:p>
            <a:pPr marL="594000" lvl="2" indent="0">
              <a:spcBef>
                <a:spcPts val="0"/>
              </a:spcBef>
              <a:spcAft>
                <a:spcPts val="0"/>
              </a:spcAft>
              <a:buNone/>
            </a:pPr>
            <a:r>
              <a:rPr lang="en-US" sz="2400" b="1" dirty="0">
                <a:solidFill>
                  <a:schemeClr val="tx1"/>
                </a:solidFill>
                <a:latin typeface="Lucida Bright" panose="02040602050505020304" pitchFamily="18" charset="0"/>
              </a:rPr>
              <a:t>The facts have already established or confirmed</a:t>
            </a:r>
            <a:r>
              <a:rPr lang="en-US" sz="2400" dirty="0">
                <a:solidFill>
                  <a:schemeClr val="tx1"/>
                </a:solidFill>
                <a:latin typeface="Lucida Bright" panose="02040602050505020304" pitchFamily="18" charset="0"/>
              </a:rPr>
              <a:t>.</a:t>
            </a:r>
          </a:p>
          <a:p>
            <a:pPr marL="594000" lvl="2" indent="0">
              <a:spcBef>
                <a:spcPts val="0"/>
              </a:spcBef>
              <a:spcAft>
                <a:spcPts val="0"/>
              </a:spcAft>
              <a:buNone/>
            </a:pPr>
            <a:r>
              <a:rPr lang="en-US" sz="2400" dirty="0">
                <a:solidFill>
                  <a:schemeClr val="tx1"/>
                </a:solidFill>
                <a:latin typeface="Lucida Bright" panose="02040602050505020304" pitchFamily="18" charset="0"/>
              </a:rPr>
              <a:t>The sinning brother has first had the opportunity to:</a:t>
            </a:r>
          </a:p>
          <a:p>
            <a:pPr lvl="2">
              <a:spcBef>
                <a:spcPts val="0"/>
              </a:spcBef>
              <a:spcAft>
                <a:spcPts val="0"/>
              </a:spcAft>
              <a:buClr>
                <a:schemeClr val="tx1"/>
              </a:buClr>
              <a:buFont typeface="Arial" panose="020B0604020202020204" pitchFamily="34" charset="0"/>
              <a:buChar char="•"/>
            </a:pPr>
            <a:r>
              <a:rPr lang="en-US" sz="2400" dirty="0">
                <a:solidFill>
                  <a:schemeClr val="tx1"/>
                </a:solidFill>
                <a:latin typeface="Lucida Bright" panose="02040602050505020304" pitchFamily="18" charset="0"/>
              </a:rPr>
              <a:t>Hear from the offended brother and witnesses.</a:t>
            </a:r>
          </a:p>
          <a:p>
            <a:pPr marL="324000" lvl="1" indent="0">
              <a:spcBef>
                <a:spcPts val="0"/>
              </a:spcBef>
              <a:spcAft>
                <a:spcPts val="0"/>
              </a:spcAft>
              <a:buNone/>
            </a:pPr>
            <a:r>
              <a:rPr lang="en-US" sz="2600" b="1" dirty="0">
                <a:solidFill>
                  <a:schemeClr val="tx1"/>
                </a:solidFill>
                <a:latin typeface="Lucida Bright" panose="02040602050505020304" pitchFamily="18" charset="0"/>
              </a:rPr>
              <a:t>Why</a:t>
            </a:r>
            <a:r>
              <a:rPr lang="en-US" sz="2600" dirty="0">
                <a:solidFill>
                  <a:schemeClr val="tx1"/>
                </a:solidFill>
                <a:latin typeface="Lucida Bright" panose="02040602050505020304" pitchFamily="18" charset="0"/>
              </a:rPr>
              <a:t> </a:t>
            </a: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tell it to the church</a:t>
            </a:r>
            <a:r>
              <a:rPr lang="en-US" sz="2600" i="1" dirty="0">
                <a:solidFill>
                  <a:schemeClr val="tx1"/>
                </a:solidFill>
                <a:latin typeface="Lucida Bright" panose="02040602050505020304" pitchFamily="18" charset="0"/>
              </a:rPr>
              <a:t>”?</a:t>
            </a:r>
          </a:p>
          <a:p>
            <a:pPr marL="594000" lvl="2" indent="0">
              <a:spcBef>
                <a:spcPts val="0"/>
              </a:spcBef>
              <a:spcAft>
                <a:spcPts val="0"/>
              </a:spcAft>
              <a:buNone/>
            </a:pPr>
            <a:r>
              <a:rPr lang="en-US" sz="2400" dirty="0">
                <a:solidFill>
                  <a:schemeClr val="tx1"/>
                </a:solidFill>
                <a:latin typeface="Lucida Bright" panose="02040602050505020304" pitchFamily="18" charset="0"/>
              </a:rPr>
              <a:t>Fodder for gossip? (2 Corinthians 12:20; Proverbs 20:19)</a:t>
            </a:r>
          </a:p>
          <a:p>
            <a:pPr marL="324000" lvl="1" indent="0">
              <a:spcBef>
                <a:spcPts val="0"/>
              </a:spcBef>
              <a:spcAft>
                <a:spcPts val="0"/>
              </a:spcAft>
              <a:buNone/>
            </a:pPr>
            <a:r>
              <a:rPr lang="en-US" sz="2600" b="1" dirty="0">
                <a:solidFill>
                  <a:schemeClr val="tx1"/>
                </a:solidFill>
                <a:latin typeface="Lucida Bright" panose="02040602050505020304" pitchFamily="18" charset="0"/>
              </a:rPr>
              <a:t>What is</a:t>
            </a:r>
            <a:r>
              <a:rPr lang="en-US" sz="2600" dirty="0">
                <a:solidFill>
                  <a:schemeClr val="tx1"/>
                </a:solidFill>
                <a:latin typeface="Lucida Bright" panose="02040602050505020304" pitchFamily="18" charset="0"/>
              </a:rPr>
              <a:t> </a:t>
            </a: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the church</a:t>
            </a:r>
            <a:r>
              <a:rPr lang="en-US" sz="2600" i="1" dirty="0">
                <a:solidFill>
                  <a:schemeClr val="tx1"/>
                </a:solidFill>
                <a:latin typeface="Lucida Bright" panose="02040602050505020304" pitchFamily="18" charset="0"/>
              </a:rPr>
              <a:t>”</a:t>
            </a:r>
            <a:r>
              <a:rPr lang="en-US" sz="2600" dirty="0">
                <a:solidFill>
                  <a:schemeClr val="tx1"/>
                </a:solidFill>
                <a:latin typeface="Lucida Bright" panose="02040602050505020304" pitchFamily="18" charset="0"/>
              </a:rPr>
              <a:t> </a:t>
            </a:r>
            <a:r>
              <a:rPr lang="en-US" sz="2600" b="1" dirty="0">
                <a:solidFill>
                  <a:schemeClr val="tx1"/>
                </a:solidFill>
                <a:latin typeface="Lucida Bright" panose="02040602050505020304" pitchFamily="18" charset="0"/>
              </a:rPr>
              <a:t>to do with this?</a:t>
            </a:r>
          </a:p>
          <a:p>
            <a:pPr marL="594000" lvl="2" indent="0">
              <a:spcBef>
                <a:spcPts val="0"/>
              </a:spcBef>
              <a:spcAft>
                <a:spcPts val="0"/>
              </a:spcAft>
              <a:buNone/>
            </a:pPr>
            <a:r>
              <a:rPr lang="en-US" sz="2400" dirty="0">
                <a:solidFill>
                  <a:schemeClr val="tx1"/>
                </a:solidFill>
                <a:latin typeface="Lucida Bright" panose="02040602050505020304" pitchFamily="18" charset="0"/>
              </a:rPr>
              <a:t>The manner to be done: Galatians 6:1; </a:t>
            </a:r>
            <a:br>
              <a:rPr lang="en-US" sz="2400" dirty="0">
                <a:solidFill>
                  <a:schemeClr val="tx1"/>
                </a:solidFill>
                <a:latin typeface="Lucida Bright" panose="02040602050505020304" pitchFamily="18" charset="0"/>
              </a:rPr>
            </a:br>
            <a:r>
              <a:rPr lang="en-US" sz="2400" dirty="0">
                <a:solidFill>
                  <a:schemeClr val="tx1"/>
                </a:solidFill>
                <a:latin typeface="Lucida Bright" panose="02040602050505020304" pitchFamily="18" charset="0"/>
              </a:rPr>
              <a:t>2 Thessalonians 3:15.</a:t>
            </a:r>
          </a:p>
          <a:p>
            <a:pPr marL="594000" lvl="2" indent="0">
              <a:spcBef>
                <a:spcPts val="0"/>
              </a:spcBef>
              <a:spcAft>
                <a:spcPts val="0"/>
              </a:spcAft>
              <a:buNone/>
            </a:pPr>
            <a:r>
              <a:rPr lang="en-US" sz="2400" dirty="0">
                <a:solidFill>
                  <a:schemeClr val="tx1"/>
                </a:solidFill>
                <a:latin typeface="Lucida Bright" panose="02040602050505020304" pitchFamily="18" charset="0"/>
              </a:rPr>
              <a:t>Important to remember the original goal: </a:t>
            </a:r>
            <a:r>
              <a:rPr lang="en-US" sz="2400" b="1" dirty="0">
                <a:solidFill>
                  <a:schemeClr val="tx1"/>
                </a:solidFill>
                <a:latin typeface="Lucida Bright" panose="02040602050505020304" pitchFamily="18" charset="0"/>
              </a:rPr>
              <a:t>to win our brother.</a:t>
            </a:r>
          </a:p>
        </p:txBody>
      </p:sp>
    </p:spTree>
    <p:extLst>
      <p:ext uri="{BB962C8B-B14F-4D97-AF65-F5344CB8AC3E}">
        <p14:creationId xmlns:p14="http://schemas.microsoft.com/office/powerpoint/2010/main" val="3962791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Effect transition="in" filter="fade">
                                      <p:cBhvr>
                                        <p:cTn id="25" dur="500"/>
                                        <p:tgtEl>
                                          <p:spTgt spid="5">
                                            <p:txEl>
                                              <p:pRg st="4" end="4"/>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5">
                                            <p:txEl>
                                              <p:pRg st="5" end="5"/>
                                            </p:txEl>
                                          </p:spTgt>
                                        </p:tgtEl>
                                        <p:attrNameLst>
                                          <p:attrName>style.visibility</p:attrName>
                                        </p:attrNameLst>
                                      </p:cBhvr>
                                      <p:to>
                                        <p:strVal val="visible"/>
                                      </p:to>
                                    </p:set>
                                    <p:animEffect transition="in" filter="fade">
                                      <p:cBhvr>
                                        <p:cTn id="28" dur="500"/>
                                        <p:tgtEl>
                                          <p:spTgt spid="5">
                                            <p:txEl>
                                              <p:pRg st="5" end="5"/>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Effect transition="in" filter="fade">
                                      <p:cBhvr>
                                        <p:cTn id="31" dur="500"/>
                                        <p:tgtEl>
                                          <p:spTgt spid="5">
                                            <p:txEl>
                                              <p:pRg st="6" end="6"/>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5">
                                            <p:txEl>
                                              <p:pRg st="7" end="7"/>
                                            </p:txEl>
                                          </p:spTgt>
                                        </p:tgtEl>
                                        <p:attrNameLst>
                                          <p:attrName>style.visibility</p:attrName>
                                        </p:attrNameLst>
                                      </p:cBhvr>
                                      <p:to>
                                        <p:strVal val="visible"/>
                                      </p:to>
                                    </p:set>
                                    <p:animEffect transition="in" filter="fade">
                                      <p:cBhvr>
                                        <p:cTn id="34" dur="500"/>
                                        <p:tgtEl>
                                          <p:spTgt spid="5">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animEffect transition="in" filter="fade">
                                      <p:cBhvr>
                                        <p:cTn id="39"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342535"/>
            <a:ext cx="8783052" cy="5463034"/>
          </a:xfrm>
        </p:spPr>
        <p:txBody>
          <a:bodyPr anchor="t">
            <a:spAutoFit/>
          </a:bodyPr>
          <a:lstStyle/>
          <a:p>
            <a:pPr marL="514350" indent="-514350">
              <a:buClr>
                <a:schemeClr val="tx1"/>
              </a:buClr>
              <a:buFont typeface="+mj-lt"/>
              <a:buAutoNum type="arabicParenR" startAt="4"/>
            </a:pPr>
            <a:r>
              <a:rPr lang="en-US" sz="2800" i="1" dirty="0">
                <a:solidFill>
                  <a:schemeClr val="tx1"/>
                </a:solidFill>
                <a:latin typeface="Lucida Bright" panose="02040602050505020304" pitchFamily="18" charset="0"/>
              </a:rPr>
              <a:t>“… </a:t>
            </a:r>
            <a:r>
              <a:rPr lang="en-US" sz="2800" b="1" i="1" dirty="0">
                <a:solidFill>
                  <a:schemeClr val="tx1"/>
                </a:solidFill>
                <a:latin typeface="Lucida Bright" panose="02040602050505020304" pitchFamily="18" charset="0"/>
              </a:rPr>
              <a:t>if he refuses to listen even to the church</a:t>
            </a:r>
            <a:r>
              <a:rPr lang="en-US" sz="2800" i="1" dirty="0">
                <a:solidFill>
                  <a:schemeClr val="tx1"/>
                </a:solidFill>
                <a:latin typeface="Lucida Bright" panose="02040602050505020304" pitchFamily="18" charset="0"/>
              </a:rPr>
              <a:t>, let him be to you as a Gentile and a tax collector.”</a:t>
            </a:r>
            <a:r>
              <a:rPr lang="en-US" sz="2800" dirty="0">
                <a:solidFill>
                  <a:schemeClr val="tx1"/>
                </a:solidFill>
                <a:latin typeface="Lucida Bright" panose="02040602050505020304" pitchFamily="18" charset="0"/>
              </a:rPr>
              <a:t> (Matthew 18:17)</a:t>
            </a:r>
          </a:p>
          <a:p>
            <a:pPr marL="594000" lvl="2" indent="0">
              <a:buNone/>
            </a:pPr>
            <a:r>
              <a:rPr lang="en-US" sz="2400" dirty="0">
                <a:solidFill>
                  <a:schemeClr val="tx1"/>
                </a:solidFill>
                <a:latin typeface="Lucida Bright" panose="02040602050505020304" pitchFamily="18" charset="0"/>
              </a:rPr>
              <a:t>The facts have already been established/confirmed and shared with the local congregation.</a:t>
            </a:r>
          </a:p>
          <a:p>
            <a:pPr marL="594000" lvl="2" indent="0">
              <a:buNone/>
            </a:pPr>
            <a:r>
              <a:rPr lang="en-US" sz="2400" dirty="0">
                <a:solidFill>
                  <a:schemeClr val="tx1"/>
                </a:solidFill>
                <a:latin typeface="Lucida Bright" panose="02040602050505020304" pitchFamily="18" charset="0"/>
              </a:rPr>
              <a:t>Now, he is given the opportunity to </a:t>
            </a:r>
            <a:r>
              <a:rPr lang="en-US" sz="2400" i="1" dirty="0">
                <a:solidFill>
                  <a:schemeClr val="tx1"/>
                </a:solidFill>
                <a:latin typeface="Lucida Bright" panose="02040602050505020304" pitchFamily="18" charset="0"/>
              </a:rPr>
              <a:t>“</a:t>
            </a:r>
            <a:r>
              <a:rPr lang="en-US" sz="2400" b="1" i="1" dirty="0">
                <a:solidFill>
                  <a:schemeClr val="tx1"/>
                </a:solidFill>
                <a:latin typeface="Lucida Bright" panose="02040602050505020304" pitchFamily="18" charset="0"/>
              </a:rPr>
              <a:t>listen</a:t>
            </a:r>
            <a:r>
              <a:rPr lang="en-US" sz="2400" i="1" dirty="0">
                <a:solidFill>
                  <a:schemeClr val="tx1"/>
                </a:solidFill>
                <a:latin typeface="Lucida Bright" panose="02040602050505020304" pitchFamily="18" charset="0"/>
              </a:rPr>
              <a:t> … </a:t>
            </a:r>
            <a:r>
              <a:rPr lang="en-US" sz="2400" b="1" i="1" dirty="0">
                <a:solidFill>
                  <a:schemeClr val="tx1"/>
                </a:solidFill>
                <a:latin typeface="Lucida Bright" panose="02040602050505020304" pitchFamily="18" charset="0"/>
              </a:rPr>
              <a:t>to the church</a:t>
            </a:r>
            <a:r>
              <a:rPr lang="en-US" sz="2400" i="1" dirty="0">
                <a:solidFill>
                  <a:schemeClr val="tx1"/>
                </a:solidFill>
                <a:latin typeface="Lucida Bright" panose="02040602050505020304" pitchFamily="18" charset="0"/>
              </a:rPr>
              <a:t>.”</a:t>
            </a:r>
            <a:endParaRPr lang="en-US" sz="2400" dirty="0">
              <a:solidFill>
                <a:schemeClr val="tx1"/>
              </a:solidFill>
              <a:latin typeface="Lucida Bright" panose="02040602050505020304" pitchFamily="18" charset="0"/>
            </a:endParaRPr>
          </a:p>
          <a:p>
            <a:pPr marL="594000" lvl="2" indent="0">
              <a:buNone/>
            </a:pPr>
            <a:r>
              <a:rPr lang="en-US" sz="2400" dirty="0">
                <a:solidFill>
                  <a:schemeClr val="tx1"/>
                </a:solidFill>
                <a:latin typeface="Lucida Bright" panose="02040602050505020304" pitchFamily="18" charset="0"/>
              </a:rPr>
              <a:t>Who specifically is speaking for </a:t>
            </a:r>
            <a:r>
              <a:rPr lang="en-US" sz="2400" i="1" dirty="0">
                <a:solidFill>
                  <a:schemeClr val="tx1"/>
                </a:solidFill>
                <a:latin typeface="Lucida Bright" panose="02040602050505020304" pitchFamily="18" charset="0"/>
              </a:rPr>
              <a:t>“the church”?</a:t>
            </a:r>
          </a:p>
          <a:p>
            <a:pPr marL="594000" lvl="2" indent="0">
              <a:buNone/>
            </a:pPr>
            <a:r>
              <a:rPr lang="en-US" sz="2400" dirty="0">
                <a:solidFill>
                  <a:schemeClr val="tx1"/>
                </a:solidFill>
                <a:latin typeface="Lucida Bright" panose="02040602050505020304" pitchFamily="18" charset="0"/>
              </a:rPr>
              <a:t>Elders, preacher, all the members.</a:t>
            </a:r>
          </a:p>
          <a:p>
            <a:pPr marL="594000" lvl="2" indent="0">
              <a:buNone/>
            </a:pPr>
            <a:r>
              <a:rPr lang="en-US" sz="2400" dirty="0">
                <a:solidFill>
                  <a:schemeClr val="tx1"/>
                </a:solidFill>
                <a:latin typeface="Lucida Bright" panose="02040602050505020304" pitchFamily="18" charset="0"/>
              </a:rPr>
              <a:t>Yet, and especially at this point, the purpose must be restated: </a:t>
            </a:r>
            <a:r>
              <a:rPr lang="en-US" sz="2400" b="1" dirty="0">
                <a:solidFill>
                  <a:schemeClr val="tx1"/>
                </a:solidFill>
                <a:latin typeface="Lucida Bright" panose="02040602050505020304" pitchFamily="18" charset="0"/>
              </a:rPr>
              <a:t>to win your brother. In order to accomplish that </a:t>
            </a:r>
            <a:r>
              <a:rPr lang="en-US" sz="2400" dirty="0">
                <a:solidFill>
                  <a:schemeClr val="tx1"/>
                </a:solidFill>
                <a:latin typeface="Lucida Bright" panose="02040602050505020304" pitchFamily="18" charset="0"/>
              </a:rPr>
              <a:t>…</a:t>
            </a:r>
            <a:endParaRPr lang="en-US" sz="2200" dirty="0">
              <a:solidFill>
                <a:schemeClr val="tx1"/>
              </a:solidFill>
              <a:latin typeface="Lucida Bright" panose="02040602050505020304" pitchFamily="18" charset="0"/>
            </a:endParaRPr>
          </a:p>
        </p:txBody>
      </p:sp>
    </p:spTree>
    <p:extLst>
      <p:ext uri="{BB962C8B-B14F-4D97-AF65-F5344CB8AC3E}">
        <p14:creationId xmlns:p14="http://schemas.microsoft.com/office/powerpoint/2010/main" val="1572797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theme/theme1.xml><?xml version="1.0" encoding="utf-8"?>
<a:theme xmlns:a="http://schemas.openxmlformats.org/drawingml/2006/main" name="DividendVTI">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Garamond">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Minimalist_Light_Sales Pitch_01_Win32_AS_v4" id="{AE3810B2-EB50-490A-9B4E-9FA07A4550C3}" vid="{D5F0F717-C359-4A2D-BDB0-CA99CA68776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3138</TotalTime>
  <Words>2021</Words>
  <Application>Microsoft Office PowerPoint</Application>
  <PresentationFormat>On-screen Show (4:3)</PresentationFormat>
  <Paragraphs>186</Paragraphs>
  <Slides>12</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Arial</vt:lpstr>
      <vt:lpstr>Book Antiqua</vt:lpstr>
      <vt:lpstr>Calibri</vt:lpstr>
      <vt:lpstr>Garamond</vt:lpstr>
      <vt:lpstr>Helvetica Light</vt:lpstr>
      <vt:lpstr>Lucida Bright</vt:lpstr>
      <vt:lpstr>Times-Roman</vt:lpstr>
      <vt:lpstr>Wingdings 2</vt:lpstr>
      <vt:lpstr>DividendVTI</vt:lpstr>
      <vt:lpstr>Lesson 12  The transfiguration</vt:lpstr>
      <vt:lpstr>Sin and forgiveness Matthew 18:15-35</vt:lpstr>
      <vt:lpstr>Sin and forgiveness Matthew 18:15-35</vt:lpstr>
      <vt:lpstr>Sin and forgiveness Matthew 18:15-35</vt:lpstr>
      <vt:lpstr>Sin and forgiveness Matthew 18:15-35</vt:lpstr>
      <vt:lpstr>Sin and forgiveness Matthew 18:15-35</vt:lpstr>
      <vt:lpstr>Sin and forgiveness Matthew 18:15-35</vt:lpstr>
      <vt:lpstr>Sin and forgiveness Matthew 18:15-35</vt:lpstr>
      <vt:lpstr>Sin and forgiveness Matthew 18:15-35</vt:lpstr>
      <vt:lpstr>Sin and forgiveness Matthew 18:15-35</vt:lpstr>
      <vt:lpstr>Sin and forgiveness Matthew 18:15-35</vt:lpstr>
      <vt:lpstr>Sin and forgiveness Matthew 18:15-35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 Lesson 12 - (9-9-20)</dc:title>
  <dc:creator>Chris Simmons</dc:creator>
  <cp:lastModifiedBy>Richard Lidh</cp:lastModifiedBy>
  <cp:revision>12</cp:revision>
  <cp:lastPrinted>2020-09-11T15:48:14Z</cp:lastPrinted>
  <dcterms:created xsi:type="dcterms:W3CDTF">2011-11-13T00:33:04Z</dcterms:created>
  <dcterms:modified xsi:type="dcterms:W3CDTF">2020-09-11T15:48:19Z</dcterms:modified>
</cp:coreProperties>
</file>